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261" r:id="rId2"/>
    <p:sldId id="369" r:id="rId3"/>
    <p:sldId id="351" r:id="rId4"/>
    <p:sldId id="350" r:id="rId5"/>
    <p:sldId id="353" r:id="rId6"/>
    <p:sldId id="354" r:id="rId7"/>
    <p:sldId id="349" r:id="rId8"/>
    <p:sldId id="357" r:id="rId9"/>
    <p:sldId id="358" r:id="rId10"/>
    <p:sldId id="374" r:id="rId11"/>
    <p:sldId id="266" r:id="rId12"/>
    <p:sldId id="375" r:id="rId13"/>
    <p:sldId id="376" r:id="rId14"/>
    <p:sldId id="377" r:id="rId15"/>
    <p:sldId id="339" r:id="rId16"/>
    <p:sldId id="355" r:id="rId17"/>
    <p:sldId id="352" r:id="rId18"/>
    <p:sldId id="342" r:id="rId19"/>
    <p:sldId id="346" r:id="rId20"/>
    <p:sldId id="366" r:id="rId21"/>
    <p:sldId id="269" r:id="rId22"/>
    <p:sldId id="330" r:id="rId23"/>
    <p:sldId id="365" r:id="rId24"/>
    <p:sldId id="272" r:id="rId25"/>
    <p:sldId id="282" r:id="rId26"/>
    <p:sldId id="275" r:id="rId27"/>
    <p:sldId id="297" r:id="rId28"/>
    <p:sldId id="367" r:id="rId29"/>
    <p:sldId id="373" r:id="rId30"/>
    <p:sldId id="283" r:id="rId31"/>
    <p:sldId id="370" r:id="rId32"/>
    <p:sldId id="371" r:id="rId33"/>
    <p:sldId id="360" r:id="rId34"/>
    <p:sldId id="359" r:id="rId35"/>
    <p:sldId id="362" r:id="rId36"/>
    <p:sldId id="363" r:id="rId37"/>
    <p:sldId id="364" r:id="rId38"/>
    <p:sldId id="361" r:id="rId39"/>
    <p:sldId id="372" r:id="rId40"/>
    <p:sldId id="368" r:id="rId4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73" autoAdjust="0"/>
    <p:restoredTop sz="94618" autoAdjust="0"/>
  </p:normalViewPr>
  <p:slideViewPr>
    <p:cSldViewPr showGuides="1">
      <p:cViewPr varScale="1">
        <p:scale>
          <a:sx n="109" d="100"/>
          <a:sy n="109" d="100"/>
        </p:scale>
        <p:origin x="189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56A9E-6996-4EBD-93DA-1094395EEBBA}" type="doc">
      <dgm:prSet loTypeId="urn:microsoft.com/office/officeart/2005/8/layout/vList2" loCatId="list" qsTypeId="urn:microsoft.com/office/officeart/2009/2/quickstyle/3d8" qsCatId="3D" csTypeId="urn:microsoft.com/office/officeart/2005/8/colors/accent2_2" csCatId="accent2" phldr="1"/>
      <dgm:spPr/>
      <dgm:t>
        <a:bodyPr/>
        <a:lstStyle/>
        <a:p>
          <a:endParaRPr lang="tr-TR"/>
        </a:p>
      </dgm:t>
    </dgm:pt>
    <dgm:pt modelId="{12F9738D-51F5-4A7B-8020-499822E6FC3F}">
      <dgm:prSet/>
      <dgm:spPr>
        <a:solidFill>
          <a:srgbClr val="FF0000"/>
        </a:solidFill>
      </dgm:spPr>
      <dgm:t>
        <a:bodyPr/>
        <a:lstStyle/>
        <a:p>
          <a:pPr rtl="0"/>
          <a:r>
            <a:rPr lang="tr-TR" dirty="0" smtClean="0"/>
            <a:t>ÖLÇME, DEĞERLENDİRME VE SINAV HİZMETLERİ ŞUBE MÜDÜRLÜĞÜ</a:t>
          </a:r>
        </a:p>
        <a:p>
          <a:pPr rtl="0"/>
          <a:r>
            <a:rPr lang="tr-TR" dirty="0" smtClean="0"/>
            <a:t>        </a:t>
          </a:r>
          <a:endParaRPr lang="tr-TR" dirty="0"/>
        </a:p>
      </dgm:t>
    </dgm:pt>
    <dgm:pt modelId="{54A971A5-4CFF-4EA7-AB7E-904B4A7822FA}" type="parTrans" cxnId="{546E9A04-37F3-40FD-ABDC-4FD3A5DFF1F1}">
      <dgm:prSet/>
      <dgm:spPr/>
      <dgm:t>
        <a:bodyPr/>
        <a:lstStyle/>
        <a:p>
          <a:endParaRPr lang="tr-TR"/>
        </a:p>
      </dgm:t>
    </dgm:pt>
    <dgm:pt modelId="{DF8A1BEB-35B1-4E7F-8A1C-93CBDF4D63F9}" type="sibTrans" cxnId="{546E9A04-37F3-40FD-ABDC-4FD3A5DFF1F1}">
      <dgm:prSet/>
      <dgm:spPr/>
      <dgm:t>
        <a:bodyPr/>
        <a:lstStyle/>
        <a:p>
          <a:endParaRPr lang="tr-TR"/>
        </a:p>
      </dgm:t>
    </dgm:pt>
    <dgm:pt modelId="{5387FA5C-A425-4892-9D61-5D08B9BE0DC7}" type="pres">
      <dgm:prSet presAssocID="{76356A9E-6996-4EBD-93DA-1094395EEBBA}" presName="linear" presStyleCnt="0">
        <dgm:presLayoutVars>
          <dgm:animLvl val="lvl"/>
          <dgm:resizeHandles val="exact"/>
        </dgm:presLayoutVars>
      </dgm:prSet>
      <dgm:spPr/>
      <dgm:t>
        <a:bodyPr/>
        <a:lstStyle/>
        <a:p>
          <a:endParaRPr lang="tr-TR"/>
        </a:p>
      </dgm:t>
    </dgm:pt>
    <dgm:pt modelId="{730A5266-ED2F-4170-950E-0B62018BEE20}" type="pres">
      <dgm:prSet presAssocID="{12F9738D-51F5-4A7B-8020-499822E6FC3F}" presName="parentText" presStyleLbl="node1" presStyleIdx="0" presStyleCnt="1" custLinFactNeighborX="-67" custLinFactNeighborY="517">
        <dgm:presLayoutVars>
          <dgm:chMax val="0"/>
          <dgm:bulletEnabled val="1"/>
        </dgm:presLayoutVars>
      </dgm:prSet>
      <dgm:spPr/>
      <dgm:t>
        <a:bodyPr/>
        <a:lstStyle/>
        <a:p>
          <a:endParaRPr lang="tr-TR"/>
        </a:p>
      </dgm:t>
    </dgm:pt>
  </dgm:ptLst>
  <dgm:cxnLst>
    <dgm:cxn modelId="{546E9A04-37F3-40FD-ABDC-4FD3A5DFF1F1}" srcId="{76356A9E-6996-4EBD-93DA-1094395EEBBA}" destId="{12F9738D-51F5-4A7B-8020-499822E6FC3F}" srcOrd="0" destOrd="0" parTransId="{54A971A5-4CFF-4EA7-AB7E-904B4A7822FA}" sibTransId="{DF8A1BEB-35B1-4E7F-8A1C-93CBDF4D63F9}"/>
    <dgm:cxn modelId="{6271EC57-E9A7-479C-A385-90BAF647676D}" type="presOf" srcId="{12F9738D-51F5-4A7B-8020-499822E6FC3F}" destId="{730A5266-ED2F-4170-950E-0B62018BEE20}" srcOrd="0" destOrd="0" presId="urn:microsoft.com/office/officeart/2005/8/layout/vList2"/>
    <dgm:cxn modelId="{EE4CBA66-A923-4F8C-8215-3F6B9CE1A405}" type="presOf" srcId="{76356A9E-6996-4EBD-93DA-1094395EEBBA}" destId="{5387FA5C-A425-4892-9D61-5D08B9BE0DC7}" srcOrd="0" destOrd="0" presId="urn:microsoft.com/office/officeart/2005/8/layout/vList2"/>
    <dgm:cxn modelId="{E3EE4AF8-7D36-446B-A261-5448DA6866AF}" type="presParOf" srcId="{5387FA5C-A425-4892-9D61-5D08B9BE0DC7}" destId="{730A5266-ED2F-4170-950E-0B62018BEE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24AFB-65F3-41F6-9AFA-98229DA8C30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tr-TR"/>
        </a:p>
      </dgm:t>
    </dgm:pt>
    <dgm:pt modelId="{42CEE7DC-2AF9-4950-817D-0D4EE58F64F3}">
      <dgm:prSet/>
      <dgm:spPr>
        <a:solidFill>
          <a:srgbClr val="FF0000"/>
        </a:solidFill>
      </dgm:spPr>
      <dgm:t>
        <a:bodyPr/>
        <a:lstStyle/>
        <a:p>
          <a:pPr rtl="0"/>
          <a:r>
            <a:rPr lang="tr-TR" b="1" dirty="0" smtClean="0"/>
            <a:t>2016-2017 EĞİTİM ÖĞRETİM YILI ORTAK SINAVLAR TOPLANTISI</a:t>
          </a:r>
          <a:endParaRPr lang="tr-TR" dirty="0"/>
        </a:p>
      </dgm:t>
    </dgm:pt>
    <dgm:pt modelId="{89060F67-6C84-46D2-8F7B-90D870F3F537}" type="parTrans" cxnId="{C27750E7-CA4B-48F3-8516-64552EA7C551}">
      <dgm:prSet/>
      <dgm:spPr/>
      <dgm:t>
        <a:bodyPr/>
        <a:lstStyle/>
        <a:p>
          <a:endParaRPr lang="tr-TR"/>
        </a:p>
      </dgm:t>
    </dgm:pt>
    <dgm:pt modelId="{446A73BB-54B1-4053-ACF0-A0CD830C4A1C}" type="sibTrans" cxnId="{C27750E7-CA4B-48F3-8516-64552EA7C551}">
      <dgm:prSet/>
      <dgm:spPr/>
      <dgm:t>
        <a:bodyPr/>
        <a:lstStyle/>
        <a:p>
          <a:endParaRPr lang="tr-TR"/>
        </a:p>
      </dgm:t>
    </dgm:pt>
    <dgm:pt modelId="{F362A0AD-C618-48A9-8C2F-E952D7194051}">
      <dgm:prSet/>
      <dgm:spPr/>
      <dgm:t>
        <a:bodyPr/>
        <a:lstStyle/>
        <a:p>
          <a:pPr rtl="0"/>
          <a:r>
            <a:rPr lang="tr-TR" b="1" smtClean="0"/>
            <a:t>ORTAK SINAVLARA İLİŞKİN USUL VE ESASLAR</a:t>
          </a:r>
          <a:endParaRPr lang="tr-TR"/>
        </a:p>
      </dgm:t>
    </dgm:pt>
    <dgm:pt modelId="{9A7AA119-F6E6-4F59-A97B-DC75BA7A07BF}" type="parTrans" cxnId="{1601203F-5DE9-4F3D-B542-8D6521C3ED2C}">
      <dgm:prSet/>
      <dgm:spPr/>
      <dgm:t>
        <a:bodyPr/>
        <a:lstStyle/>
        <a:p>
          <a:endParaRPr lang="tr-TR"/>
        </a:p>
      </dgm:t>
    </dgm:pt>
    <dgm:pt modelId="{A84B9E83-8296-4D49-B447-2A27BE5DF497}" type="sibTrans" cxnId="{1601203F-5DE9-4F3D-B542-8D6521C3ED2C}">
      <dgm:prSet/>
      <dgm:spPr/>
      <dgm:t>
        <a:bodyPr/>
        <a:lstStyle/>
        <a:p>
          <a:endParaRPr lang="tr-TR"/>
        </a:p>
      </dgm:t>
    </dgm:pt>
    <dgm:pt modelId="{6785142B-BC2D-4AE6-9771-E2CEF31E859F}" type="pres">
      <dgm:prSet presAssocID="{5DA24AFB-65F3-41F6-9AFA-98229DA8C301}" presName="Name0" presStyleCnt="0">
        <dgm:presLayoutVars>
          <dgm:dir/>
          <dgm:resizeHandles val="exact"/>
        </dgm:presLayoutVars>
      </dgm:prSet>
      <dgm:spPr/>
      <dgm:t>
        <a:bodyPr/>
        <a:lstStyle/>
        <a:p>
          <a:endParaRPr lang="tr-TR"/>
        </a:p>
      </dgm:t>
    </dgm:pt>
    <dgm:pt modelId="{CEA9FB68-12F7-4862-B3F2-4C7490563A37}" type="pres">
      <dgm:prSet presAssocID="{5DA24AFB-65F3-41F6-9AFA-98229DA8C301}" presName="fgShape" presStyleLbl="fgShp" presStyleIdx="0" presStyleCnt="1" custScaleX="39441" custLinFactNeighborX="-27942" custLinFactNeighborY="-3686"/>
      <dgm:spPr>
        <a:solidFill>
          <a:srgbClr val="0070C0"/>
        </a:solidFill>
      </dgm:spPr>
      <dgm:t>
        <a:bodyPr/>
        <a:lstStyle/>
        <a:p>
          <a:endParaRPr lang="tr-TR"/>
        </a:p>
      </dgm:t>
    </dgm:pt>
    <dgm:pt modelId="{DAD4281D-084B-4A03-846A-5AC14CD6FAF8}" type="pres">
      <dgm:prSet presAssocID="{5DA24AFB-65F3-41F6-9AFA-98229DA8C301}" presName="linComp" presStyleCnt="0"/>
      <dgm:spPr/>
    </dgm:pt>
    <dgm:pt modelId="{95481477-0BC9-486A-BDA2-ADF89F57065A}" type="pres">
      <dgm:prSet presAssocID="{42CEE7DC-2AF9-4950-817D-0D4EE58F64F3}" presName="compNode" presStyleCnt="0"/>
      <dgm:spPr/>
    </dgm:pt>
    <dgm:pt modelId="{7BB08F36-5F23-47C6-A7A6-C44B2F7A30C7}" type="pres">
      <dgm:prSet presAssocID="{42CEE7DC-2AF9-4950-817D-0D4EE58F64F3}" presName="bkgdShape" presStyleLbl="node1" presStyleIdx="0" presStyleCnt="2"/>
      <dgm:spPr/>
      <dgm:t>
        <a:bodyPr/>
        <a:lstStyle/>
        <a:p>
          <a:endParaRPr lang="tr-TR"/>
        </a:p>
      </dgm:t>
    </dgm:pt>
    <dgm:pt modelId="{7C2E5766-0AE7-4F16-80FD-C66CC80D4B0C}" type="pres">
      <dgm:prSet presAssocID="{42CEE7DC-2AF9-4950-817D-0D4EE58F64F3}" presName="nodeTx" presStyleLbl="node1" presStyleIdx="0" presStyleCnt="2">
        <dgm:presLayoutVars>
          <dgm:bulletEnabled val="1"/>
        </dgm:presLayoutVars>
      </dgm:prSet>
      <dgm:spPr/>
      <dgm:t>
        <a:bodyPr/>
        <a:lstStyle/>
        <a:p>
          <a:endParaRPr lang="tr-TR"/>
        </a:p>
      </dgm:t>
    </dgm:pt>
    <dgm:pt modelId="{CAF7F185-607D-42D4-834E-4BF4AED88D36}" type="pres">
      <dgm:prSet presAssocID="{42CEE7DC-2AF9-4950-817D-0D4EE58F64F3}" presName="invisiNode" presStyleLbl="node1" presStyleIdx="0" presStyleCnt="2"/>
      <dgm:spPr/>
    </dgm:pt>
    <dgm:pt modelId="{F1158052-D515-4C1E-8275-8A9E6AB7742C}" type="pres">
      <dgm:prSet presAssocID="{42CEE7DC-2AF9-4950-817D-0D4EE58F64F3}"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tr-TR"/>
        </a:p>
      </dgm:t>
    </dgm:pt>
    <dgm:pt modelId="{28CB0E4D-0773-4FFD-9281-B2E4462C5905}" type="pres">
      <dgm:prSet presAssocID="{446A73BB-54B1-4053-ACF0-A0CD830C4A1C}" presName="sibTrans" presStyleLbl="sibTrans2D1" presStyleIdx="0" presStyleCnt="0"/>
      <dgm:spPr/>
      <dgm:t>
        <a:bodyPr/>
        <a:lstStyle/>
        <a:p>
          <a:endParaRPr lang="tr-TR"/>
        </a:p>
      </dgm:t>
    </dgm:pt>
    <dgm:pt modelId="{8F51471A-F174-497F-BA28-54137B0578C8}" type="pres">
      <dgm:prSet presAssocID="{F362A0AD-C618-48A9-8C2F-E952D7194051}" presName="compNode" presStyleCnt="0"/>
      <dgm:spPr/>
    </dgm:pt>
    <dgm:pt modelId="{60D12398-66B1-4D0D-B388-493A37882294}" type="pres">
      <dgm:prSet presAssocID="{F362A0AD-C618-48A9-8C2F-E952D7194051}" presName="bkgdShape" presStyleLbl="node1" presStyleIdx="1" presStyleCnt="2" custLinFactNeighborX="375" custLinFactNeighborY="1661"/>
      <dgm:spPr/>
      <dgm:t>
        <a:bodyPr/>
        <a:lstStyle/>
        <a:p>
          <a:endParaRPr lang="tr-TR"/>
        </a:p>
      </dgm:t>
    </dgm:pt>
    <dgm:pt modelId="{86DCEA64-5F3D-42FE-BCF2-B0B742B06FD4}" type="pres">
      <dgm:prSet presAssocID="{F362A0AD-C618-48A9-8C2F-E952D7194051}" presName="nodeTx" presStyleLbl="node1" presStyleIdx="1" presStyleCnt="2">
        <dgm:presLayoutVars>
          <dgm:bulletEnabled val="1"/>
        </dgm:presLayoutVars>
      </dgm:prSet>
      <dgm:spPr/>
      <dgm:t>
        <a:bodyPr/>
        <a:lstStyle/>
        <a:p>
          <a:endParaRPr lang="tr-TR"/>
        </a:p>
      </dgm:t>
    </dgm:pt>
    <dgm:pt modelId="{90BE6B2D-012A-4ADF-8BD2-80179D3D8575}" type="pres">
      <dgm:prSet presAssocID="{F362A0AD-C618-48A9-8C2F-E952D7194051}" presName="invisiNode" presStyleLbl="node1" presStyleIdx="1" presStyleCnt="2"/>
      <dgm:spPr/>
    </dgm:pt>
    <dgm:pt modelId="{3D081545-4901-4AB0-A275-5B42888A9F2C}" type="pres">
      <dgm:prSet presAssocID="{F362A0AD-C618-48A9-8C2F-E952D7194051}"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tr-TR"/>
        </a:p>
      </dgm:t>
    </dgm:pt>
  </dgm:ptLst>
  <dgm:cxnLst>
    <dgm:cxn modelId="{1983C0C2-BADB-4906-8ED5-C916A681671F}" type="presOf" srcId="{F362A0AD-C618-48A9-8C2F-E952D7194051}" destId="{86DCEA64-5F3D-42FE-BCF2-B0B742B06FD4}" srcOrd="1" destOrd="0" presId="urn:microsoft.com/office/officeart/2005/8/layout/hList7"/>
    <dgm:cxn modelId="{3AC55B27-1D23-4A58-B58A-CBC9D5649670}" type="presOf" srcId="{5DA24AFB-65F3-41F6-9AFA-98229DA8C301}" destId="{6785142B-BC2D-4AE6-9771-E2CEF31E859F}" srcOrd="0" destOrd="0" presId="urn:microsoft.com/office/officeart/2005/8/layout/hList7"/>
    <dgm:cxn modelId="{6A27BE5E-B62C-4C58-8A6D-98F631B4C2A1}" type="presOf" srcId="{42CEE7DC-2AF9-4950-817D-0D4EE58F64F3}" destId="{7C2E5766-0AE7-4F16-80FD-C66CC80D4B0C}" srcOrd="1" destOrd="0" presId="urn:microsoft.com/office/officeart/2005/8/layout/hList7"/>
    <dgm:cxn modelId="{6D311B92-49F9-4D9D-90EE-37488DAA6DD0}" type="presOf" srcId="{F362A0AD-C618-48A9-8C2F-E952D7194051}" destId="{60D12398-66B1-4D0D-B388-493A37882294}" srcOrd="0" destOrd="0" presId="urn:microsoft.com/office/officeart/2005/8/layout/hList7"/>
    <dgm:cxn modelId="{E77A4360-33A1-4A6B-A866-ACC580B43B12}" type="presOf" srcId="{446A73BB-54B1-4053-ACF0-A0CD830C4A1C}" destId="{28CB0E4D-0773-4FFD-9281-B2E4462C5905}" srcOrd="0" destOrd="0" presId="urn:microsoft.com/office/officeart/2005/8/layout/hList7"/>
    <dgm:cxn modelId="{C27750E7-CA4B-48F3-8516-64552EA7C551}" srcId="{5DA24AFB-65F3-41F6-9AFA-98229DA8C301}" destId="{42CEE7DC-2AF9-4950-817D-0D4EE58F64F3}" srcOrd="0" destOrd="0" parTransId="{89060F67-6C84-46D2-8F7B-90D870F3F537}" sibTransId="{446A73BB-54B1-4053-ACF0-A0CD830C4A1C}"/>
    <dgm:cxn modelId="{8CAEB225-C992-49B5-92E8-10A4EE0D5940}" type="presOf" srcId="{42CEE7DC-2AF9-4950-817D-0D4EE58F64F3}" destId="{7BB08F36-5F23-47C6-A7A6-C44B2F7A30C7}" srcOrd="0" destOrd="0" presId="urn:microsoft.com/office/officeart/2005/8/layout/hList7"/>
    <dgm:cxn modelId="{1601203F-5DE9-4F3D-B542-8D6521C3ED2C}" srcId="{5DA24AFB-65F3-41F6-9AFA-98229DA8C301}" destId="{F362A0AD-C618-48A9-8C2F-E952D7194051}" srcOrd="1" destOrd="0" parTransId="{9A7AA119-F6E6-4F59-A97B-DC75BA7A07BF}" sibTransId="{A84B9E83-8296-4D49-B447-2A27BE5DF497}"/>
    <dgm:cxn modelId="{A6DCE068-A5D8-4FB6-BBBB-799BE29F916E}" type="presParOf" srcId="{6785142B-BC2D-4AE6-9771-E2CEF31E859F}" destId="{CEA9FB68-12F7-4862-B3F2-4C7490563A37}" srcOrd="0" destOrd="0" presId="urn:microsoft.com/office/officeart/2005/8/layout/hList7"/>
    <dgm:cxn modelId="{4B8E6BF5-A952-45C1-8CE3-D68E01D8EE3D}" type="presParOf" srcId="{6785142B-BC2D-4AE6-9771-E2CEF31E859F}" destId="{DAD4281D-084B-4A03-846A-5AC14CD6FAF8}" srcOrd="1" destOrd="0" presId="urn:microsoft.com/office/officeart/2005/8/layout/hList7"/>
    <dgm:cxn modelId="{2869254C-5DCA-4C1A-8558-187A580F3C1C}" type="presParOf" srcId="{DAD4281D-084B-4A03-846A-5AC14CD6FAF8}" destId="{95481477-0BC9-486A-BDA2-ADF89F57065A}" srcOrd="0" destOrd="0" presId="urn:microsoft.com/office/officeart/2005/8/layout/hList7"/>
    <dgm:cxn modelId="{FA826238-4E7A-4710-BFE4-FAD9DE627DFC}" type="presParOf" srcId="{95481477-0BC9-486A-BDA2-ADF89F57065A}" destId="{7BB08F36-5F23-47C6-A7A6-C44B2F7A30C7}" srcOrd="0" destOrd="0" presId="urn:microsoft.com/office/officeart/2005/8/layout/hList7"/>
    <dgm:cxn modelId="{652D2210-DDD0-4B12-AC83-C490F92107A3}" type="presParOf" srcId="{95481477-0BC9-486A-BDA2-ADF89F57065A}" destId="{7C2E5766-0AE7-4F16-80FD-C66CC80D4B0C}" srcOrd="1" destOrd="0" presId="urn:microsoft.com/office/officeart/2005/8/layout/hList7"/>
    <dgm:cxn modelId="{ABAFA894-DD30-4B5F-8B07-DDEA887F168C}" type="presParOf" srcId="{95481477-0BC9-486A-BDA2-ADF89F57065A}" destId="{CAF7F185-607D-42D4-834E-4BF4AED88D36}" srcOrd="2" destOrd="0" presId="urn:microsoft.com/office/officeart/2005/8/layout/hList7"/>
    <dgm:cxn modelId="{EAE37B48-EE72-4FAB-892E-5B9495A069C5}" type="presParOf" srcId="{95481477-0BC9-486A-BDA2-ADF89F57065A}" destId="{F1158052-D515-4C1E-8275-8A9E6AB7742C}" srcOrd="3" destOrd="0" presId="urn:microsoft.com/office/officeart/2005/8/layout/hList7"/>
    <dgm:cxn modelId="{A9711BFB-DFA5-488D-AA16-D3F76D763860}" type="presParOf" srcId="{DAD4281D-084B-4A03-846A-5AC14CD6FAF8}" destId="{28CB0E4D-0773-4FFD-9281-B2E4462C5905}" srcOrd="1" destOrd="0" presId="urn:microsoft.com/office/officeart/2005/8/layout/hList7"/>
    <dgm:cxn modelId="{6DD45073-9D67-4516-BCB6-2BD66CB9F8F2}" type="presParOf" srcId="{DAD4281D-084B-4A03-846A-5AC14CD6FAF8}" destId="{8F51471A-F174-497F-BA28-54137B0578C8}" srcOrd="2" destOrd="0" presId="urn:microsoft.com/office/officeart/2005/8/layout/hList7"/>
    <dgm:cxn modelId="{222AA4DD-94DC-4625-91DB-7B61A550E39A}" type="presParOf" srcId="{8F51471A-F174-497F-BA28-54137B0578C8}" destId="{60D12398-66B1-4D0D-B388-493A37882294}" srcOrd="0" destOrd="0" presId="urn:microsoft.com/office/officeart/2005/8/layout/hList7"/>
    <dgm:cxn modelId="{0440B831-3984-4AA2-AC0E-5D042C76CD86}" type="presParOf" srcId="{8F51471A-F174-497F-BA28-54137B0578C8}" destId="{86DCEA64-5F3D-42FE-BCF2-B0B742B06FD4}" srcOrd="1" destOrd="0" presId="urn:microsoft.com/office/officeart/2005/8/layout/hList7"/>
    <dgm:cxn modelId="{3BDC866F-FDE3-475F-868B-38F378DEBC8F}" type="presParOf" srcId="{8F51471A-F174-497F-BA28-54137B0578C8}" destId="{90BE6B2D-012A-4ADF-8BD2-80179D3D8575}" srcOrd="2" destOrd="0" presId="urn:microsoft.com/office/officeart/2005/8/layout/hList7"/>
    <dgm:cxn modelId="{4E12A60C-D4E0-44E4-890F-F52C7ACCC77B}" type="presParOf" srcId="{8F51471A-F174-497F-BA28-54137B0578C8}" destId="{3D081545-4901-4AB0-A275-5B42888A9F2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356A9E-6996-4EBD-93DA-1094395EEBBA}" type="doc">
      <dgm:prSet loTypeId="urn:microsoft.com/office/officeart/2005/8/layout/vList2" loCatId="list" qsTypeId="urn:microsoft.com/office/officeart/2005/8/quickstyle/3d9" qsCatId="3D" csTypeId="urn:microsoft.com/office/officeart/2005/8/colors/accent2_2" csCatId="accent2" phldr="1"/>
      <dgm:spPr/>
      <dgm:t>
        <a:bodyPr/>
        <a:lstStyle/>
        <a:p>
          <a:endParaRPr lang="tr-TR"/>
        </a:p>
      </dgm:t>
    </dgm:pt>
    <dgm:pt modelId="{12F9738D-51F5-4A7B-8020-499822E6FC3F}">
      <dgm:prSet/>
      <dgm:spPr>
        <a:solidFill>
          <a:srgbClr val="FF0000"/>
        </a:solidFill>
      </dgm:spPr>
      <dgm:t>
        <a:bodyPr/>
        <a:lstStyle/>
        <a:p>
          <a:pPr rtl="0"/>
          <a:r>
            <a:rPr lang="tr-TR" dirty="0" smtClean="0"/>
            <a:t>ÖLÇME, DEĞERLENDİRME VE SINAV HİZMETLERİ ŞUBE MÜDÜRLÜĞÜ</a:t>
          </a:r>
          <a:endParaRPr lang="tr-TR" dirty="0"/>
        </a:p>
      </dgm:t>
    </dgm:pt>
    <dgm:pt modelId="{54A971A5-4CFF-4EA7-AB7E-904B4A7822FA}" type="parTrans" cxnId="{546E9A04-37F3-40FD-ABDC-4FD3A5DFF1F1}">
      <dgm:prSet/>
      <dgm:spPr/>
      <dgm:t>
        <a:bodyPr/>
        <a:lstStyle/>
        <a:p>
          <a:endParaRPr lang="tr-TR"/>
        </a:p>
      </dgm:t>
    </dgm:pt>
    <dgm:pt modelId="{DF8A1BEB-35B1-4E7F-8A1C-93CBDF4D63F9}" type="sibTrans" cxnId="{546E9A04-37F3-40FD-ABDC-4FD3A5DFF1F1}">
      <dgm:prSet/>
      <dgm:spPr/>
      <dgm:t>
        <a:bodyPr/>
        <a:lstStyle/>
        <a:p>
          <a:endParaRPr lang="tr-TR"/>
        </a:p>
      </dgm:t>
    </dgm:pt>
    <dgm:pt modelId="{5387FA5C-A425-4892-9D61-5D08B9BE0DC7}" type="pres">
      <dgm:prSet presAssocID="{76356A9E-6996-4EBD-93DA-1094395EEBBA}" presName="linear" presStyleCnt="0">
        <dgm:presLayoutVars>
          <dgm:animLvl val="lvl"/>
          <dgm:resizeHandles val="exact"/>
        </dgm:presLayoutVars>
      </dgm:prSet>
      <dgm:spPr/>
      <dgm:t>
        <a:bodyPr/>
        <a:lstStyle/>
        <a:p>
          <a:endParaRPr lang="tr-TR"/>
        </a:p>
      </dgm:t>
    </dgm:pt>
    <dgm:pt modelId="{730A5266-ED2F-4170-950E-0B62018BEE20}" type="pres">
      <dgm:prSet presAssocID="{12F9738D-51F5-4A7B-8020-499822E6FC3F}" presName="parentText" presStyleLbl="node1" presStyleIdx="0" presStyleCnt="1">
        <dgm:presLayoutVars>
          <dgm:chMax val="0"/>
          <dgm:bulletEnabled val="1"/>
        </dgm:presLayoutVars>
      </dgm:prSet>
      <dgm:spPr/>
      <dgm:t>
        <a:bodyPr/>
        <a:lstStyle/>
        <a:p>
          <a:endParaRPr lang="tr-TR"/>
        </a:p>
      </dgm:t>
    </dgm:pt>
  </dgm:ptLst>
  <dgm:cxnLst>
    <dgm:cxn modelId="{546E9A04-37F3-40FD-ABDC-4FD3A5DFF1F1}" srcId="{76356A9E-6996-4EBD-93DA-1094395EEBBA}" destId="{12F9738D-51F5-4A7B-8020-499822E6FC3F}" srcOrd="0" destOrd="0" parTransId="{54A971A5-4CFF-4EA7-AB7E-904B4A7822FA}" sibTransId="{DF8A1BEB-35B1-4E7F-8A1C-93CBDF4D63F9}"/>
    <dgm:cxn modelId="{6271EC57-E9A7-479C-A385-90BAF647676D}" type="presOf" srcId="{12F9738D-51F5-4A7B-8020-499822E6FC3F}" destId="{730A5266-ED2F-4170-950E-0B62018BEE20}" srcOrd="0" destOrd="0" presId="urn:microsoft.com/office/officeart/2005/8/layout/vList2"/>
    <dgm:cxn modelId="{EE4CBA66-A923-4F8C-8215-3F6B9CE1A405}" type="presOf" srcId="{76356A9E-6996-4EBD-93DA-1094395EEBBA}" destId="{5387FA5C-A425-4892-9D61-5D08B9BE0DC7}" srcOrd="0" destOrd="0" presId="urn:microsoft.com/office/officeart/2005/8/layout/vList2"/>
    <dgm:cxn modelId="{E3EE4AF8-7D36-446B-A261-5448DA6866AF}" type="presParOf" srcId="{5387FA5C-A425-4892-9D61-5D08B9BE0DC7}" destId="{730A5266-ED2F-4170-950E-0B62018BEE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A5266-ED2F-4170-950E-0B62018BEE20}">
      <dsp:nvSpPr>
        <dsp:cNvPr id="0" name=""/>
        <dsp:cNvSpPr/>
      </dsp:nvSpPr>
      <dsp:spPr>
        <a:xfrm>
          <a:off x="0" y="346679"/>
          <a:ext cx="8240713" cy="4247100"/>
        </a:xfrm>
        <a:prstGeom prst="roundRect">
          <a:avLst/>
        </a:prstGeom>
        <a:solidFill>
          <a:srgbClr val="FF0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tr-TR" sz="5500" kern="1200" dirty="0" smtClean="0"/>
            <a:t>ÖLÇME, DEĞERLENDİRME VE SINAV HİZMETLERİ ŞUBE MÜDÜRLÜĞÜ</a:t>
          </a:r>
        </a:p>
        <a:p>
          <a:pPr lvl="0" algn="l" defTabSz="2444750" rtl="0">
            <a:lnSpc>
              <a:spcPct val="90000"/>
            </a:lnSpc>
            <a:spcBef>
              <a:spcPct val="0"/>
            </a:spcBef>
            <a:spcAft>
              <a:spcPct val="35000"/>
            </a:spcAft>
          </a:pPr>
          <a:r>
            <a:rPr lang="tr-TR" sz="5500" kern="1200" dirty="0" smtClean="0"/>
            <a:t>        </a:t>
          </a:r>
          <a:endParaRPr lang="tr-TR" sz="5500" kern="1200" dirty="0"/>
        </a:p>
      </dsp:txBody>
      <dsp:txXfrm>
        <a:off x="207326" y="554005"/>
        <a:ext cx="7826061" cy="3832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8F36-5F23-47C6-A7A6-C44B2F7A30C7}">
      <dsp:nvSpPr>
        <dsp:cNvPr id="0" name=""/>
        <dsp:cNvSpPr/>
      </dsp:nvSpPr>
      <dsp:spPr>
        <a:xfrm>
          <a:off x="3593" y="0"/>
          <a:ext cx="4116297" cy="393336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tr-TR" sz="2800" b="1" kern="1200" dirty="0" smtClean="0"/>
            <a:t>2016-2017 EĞİTİM ÖĞRETİM YILI ORTAK SINAVLAR TOPLANTISI</a:t>
          </a:r>
          <a:endParaRPr lang="tr-TR" sz="2800" kern="1200" dirty="0"/>
        </a:p>
      </dsp:txBody>
      <dsp:txXfrm>
        <a:off x="3593" y="1573347"/>
        <a:ext cx="4116297" cy="1573347"/>
      </dsp:txXfrm>
    </dsp:sp>
    <dsp:sp modelId="{F1158052-D515-4C1E-8275-8A9E6AB7742C}">
      <dsp:nvSpPr>
        <dsp:cNvPr id="0" name=""/>
        <dsp:cNvSpPr/>
      </dsp:nvSpPr>
      <dsp:spPr>
        <a:xfrm>
          <a:off x="1406836" y="236002"/>
          <a:ext cx="1309811" cy="13098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12398-66B1-4D0D-B388-493A37882294}">
      <dsp:nvSpPr>
        <dsp:cNvPr id="0" name=""/>
        <dsp:cNvSpPr/>
      </dsp:nvSpPr>
      <dsp:spPr>
        <a:xfrm>
          <a:off x="4246974" y="0"/>
          <a:ext cx="4116297" cy="3933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tr-TR" sz="2800" b="1" kern="1200" smtClean="0"/>
            <a:t>ORTAK SINAVLARA İLİŞKİN USUL VE ESASLAR</a:t>
          </a:r>
          <a:endParaRPr lang="tr-TR" sz="2800" kern="1200"/>
        </a:p>
      </dsp:txBody>
      <dsp:txXfrm>
        <a:off x="4246974" y="1573347"/>
        <a:ext cx="4116297" cy="1573347"/>
      </dsp:txXfrm>
    </dsp:sp>
    <dsp:sp modelId="{3D081545-4901-4AB0-A275-5B42888A9F2C}">
      <dsp:nvSpPr>
        <dsp:cNvPr id="0" name=""/>
        <dsp:cNvSpPr/>
      </dsp:nvSpPr>
      <dsp:spPr>
        <a:xfrm>
          <a:off x="5646623" y="236002"/>
          <a:ext cx="1309811" cy="13098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9FB68-12F7-4862-B3F2-4C7490563A37}">
      <dsp:nvSpPr>
        <dsp:cNvPr id="0" name=""/>
        <dsp:cNvSpPr/>
      </dsp:nvSpPr>
      <dsp:spPr>
        <a:xfrm>
          <a:off x="514383" y="3124946"/>
          <a:ext cx="3034673" cy="590005"/>
        </a:xfrm>
        <a:prstGeom prst="leftRightArrow">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A5266-ED2F-4170-950E-0B62018BEE20}">
      <dsp:nvSpPr>
        <dsp:cNvPr id="0" name=""/>
        <dsp:cNvSpPr/>
      </dsp:nvSpPr>
      <dsp:spPr>
        <a:xfrm>
          <a:off x="0" y="14826"/>
          <a:ext cx="8229600" cy="4496310"/>
        </a:xfrm>
        <a:prstGeom prst="roundRect">
          <a:avLst/>
        </a:prstGeom>
        <a:solidFill>
          <a:srgbClr val="FF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sp3d extrusionH="28000" prstMaterial="matte"/>
        </a:bodyPr>
        <a:lstStyle/>
        <a:p>
          <a:pPr lvl="0" algn="l" defTabSz="2800350" rtl="0">
            <a:lnSpc>
              <a:spcPct val="90000"/>
            </a:lnSpc>
            <a:spcBef>
              <a:spcPct val="0"/>
            </a:spcBef>
            <a:spcAft>
              <a:spcPct val="35000"/>
            </a:spcAft>
          </a:pPr>
          <a:r>
            <a:rPr lang="tr-TR" sz="6300" kern="1200" dirty="0" smtClean="0"/>
            <a:t>ÖLÇME, DEĞERLENDİRME VE SINAV HİZMETLERİ ŞUBE MÜDÜRLÜĞÜ</a:t>
          </a:r>
          <a:endParaRPr lang="tr-TR" sz="6300" kern="1200" dirty="0"/>
        </a:p>
      </dsp:txBody>
      <dsp:txXfrm>
        <a:off x="219492" y="234318"/>
        <a:ext cx="7790616" cy="4057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1C2C80-0084-4966-8258-D63470A26C09}" type="datetimeFigureOut">
              <a:rPr lang="tr-TR" smtClean="0"/>
              <a:pPr/>
              <a:t>16.11.2016</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D23E1EB-EB36-439F-A813-4C187F096E03}" type="slidenum">
              <a:rPr lang="tr-TR" smtClean="0"/>
              <a:pPr/>
              <a:t>‹#›</a:t>
            </a:fld>
            <a:endParaRPr lang="tr-TR"/>
          </a:p>
        </p:txBody>
      </p:sp>
    </p:spTree>
    <p:extLst>
      <p:ext uri="{BB962C8B-B14F-4D97-AF65-F5344CB8AC3E}">
        <p14:creationId xmlns:p14="http://schemas.microsoft.com/office/powerpoint/2010/main" val="830823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B193A67-D126-463D-94A0-37CCE2FC3417}" type="datetimeFigureOut">
              <a:rPr lang="tr-TR" smtClean="0"/>
              <a:pPr/>
              <a:t>16.11.2016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CF6656E-3BFE-4D9D-A625-2CC49E5FA8CF}" type="slidenum">
              <a:rPr lang="tr-TR" smtClean="0"/>
              <a:pPr/>
              <a:t>‹#›</a:t>
            </a:fld>
            <a:endParaRPr lang="tr-TR"/>
          </a:p>
        </p:txBody>
      </p:sp>
    </p:spTree>
    <p:extLst>
      <p:ext uri="{BB962C8B-B14F-4D97-AF65-F5344CB8AC3E}">
        <p14:creationId xmlns:p14="http://schemas.microsoft.com/office/powerpoint/2010/main" val="166385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F6656E-3BFE-4D9D-A625-2CC49E5FA8CF}" type="slidenum">
              <a:rPr lang="tr-TR" smtClean="0"/>
              <a:pPr/>
              <a:t>32</a:t>
            </a:fld>
            <a:endParaRPr lang="tr-TR"/>
          </a:p>
        </p:txBody>
      </p:sp>
    </p:spTree>
    <p:extLst>
      <p:ext uri="{BB962C8B-B14F-4D97-AF65-F5344CB8AC3E}">
        <p14:creationId xmlns:p14="http://schemas.microsoft.com/office/powerpoint/2010/main" val="540839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3" name="6 Resim" descr="powerpoint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fld id="{357867AC-0D82-4378-9896-DA40A347D372}" type="datetime1">
              <a:rPr lang="tr-TR" smtClean="0"/>
              <a:pPr/>
              <a:t>16.11.2016</a:t>
            </a:fld>
            <a:endParaRPr lang="tr-TR"/>
          </a:p>
        </p:txBody>
      </p:sp>
      <p:sp>
        <p:nvSpPr>
          <p:cNvPr id="5"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6"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2935975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90FF0CA1-C40F-416E-9A87-BBCBC4EBB900}" type="datetime1">
              <a:rPr lang="tr-TR" smtClean="0"/>
              <a:pPr/>
              <a:t>16.11.2016</a:t>
            </a:fld>
            <a:endParaRPr lang="tr-TR"/>
          </a:p>
        </p:txBody>
      </p:sp>
      <p:sp>
        <p:nvSpPr>
          <p:cNvPr id="5"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6"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389304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34A706D8-2385-41DB-B6DB-82A6ACD0276D}" type="datetime1">
              <a:rPr lang="tr-TR" smtClean="0"/>
              <a:pPr/>
              <a:t>16.11.2016</a:t>
            </a:fld>
            <a:endParaRPr lang="tr-TR"/>
          </a:p>
        </p:txBody>
      </p:sp>
      <p:sp>
        <p:nvSpPr>
          <p:cNvPr id="5"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6"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244029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68313" y="0"/>
            <a:ext cx="8229600" cy="90805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0"/>
            <a:ext cx="8229600" cy="4525963"/>
          </a:xfrm>
        </p:spPr>
        <p:txBody>
          <a:bodyPr/>
          <a:lstStyle/>
          <a:p>
            <a:pPr lvl="0"/>
            <a:r>
              <a:rPr lang="tr-TR" noProof="0" smtClean="0"/>
              <a:t>Tablo eklemek için simgeyi tıklatın</a:t>
            </a:r>
            <a:endParaRPr lang="tr-TR" noProof="0"/>
          </a:p>
        </p:txBody>
      </p:sp>
      <p:sp>
        <p:nvSpPr>
          <p:cNvPr id="4" name="3 Veri Yer Tutucusu"/>
          <p:cNvSpPr>
            <a:spLocks noGrp="1"/>
          </p:cNvSpPr>
          <p:nvPr>
            <p:ph type="dt" sz="half" idx="10"/>
          </p:nvPr>
        </p:nvSpPr>
        <p:spPr/>
        <p:txBody>
          <a:bodyPr/>
          <a:lstStyle>
            <a:lvl1pPr>
              <a:defRPr/>
            </a:lvl1pPr>
          </a:lstStyle>
          <a:p>
            <a:fld id="{357867AC-0D82-4378-9896-DA40A347D372}" type="datetime1">
              <a:rPr lang="tr-TR" smtClean="0"/>
              <a:pPr/>
              <a:t>16.11.2016</a:t>
            </a:fld>
            <a:endParaRPr lang="tr-TR"/>
          </a:p>
        </p:txBody>
      </p:sp>
      <p:sp>
        <p:nvSpPr>
          <p:cNvPr id="5"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6"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2017161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0"/>
            <a:ext cx="8240713" cy="6126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3 Veri Yer Tutucusu"/>
          <p:cNvSpPr>
            <a:spLocks noGrp="1"/>
          </p:cNvSpPr>
          <p:nvPr>
            <p:ph type="dt" sz="half" idx="10"/>
          </p:nvPr>
        </p:nvSpPr>
        <p:spPr/>
        <p:txBody>
          <a:bodyPr/>
          <a:lstStyle>
            <a:lvl1pPr>
              <a:defRPr/>
            </a:lvl1pPr>
          </a:lstStyle>
          <a:p>
            <a:fld id="{357867AC-0D82-4378-9896-DA40A347D372}" type="datetime1">
              <a:rPr lang="tr-TR" smtClean="0"/>
              <a:pPr/>
              <a:t>16.11.2016</a:t>
            </a:fld>
            <a:endParaRPr lang="tr-TR"/>
          </a:p>
        </p:txBody>
      </p:sp>
      <p:sp>
        <p:nvSpPr>
          <p:cNvPr id="4"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5"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108982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97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843325A8-FC70-4D09-A4B2-E3816C6BAA03}" type="datetime1">
              <a:rPr lang="tr-TR" smtClean="0"/>
              <a:pPr/>
              <a:t>16.11.2016</a:t>
            </a:fld>
            <a:endParaRPr lang="tr-TR"/>
          </a:p>
        </p:txBody>
      </p:sp>
      <p:sp>
        <p:nvSpPr>
          <p:cNvPr id="5"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6"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3500825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3 Veri Yer Tutucusu"/>
          <p:cNvSpPr>
            <a:spLocks noGrp="1"/>
          </p:cNvSpPr>
          <p:nvPr>
            <p:ph type="dt" sz="half" idx="10"/>
          </p:nvPr>
        </p:nvSpPr>
        <p:spPr/>
        <p:txBody>
          <a:bodyPr/>
          <a:lstStyle>
            <a:lvl1pPr>
              <a:defRPr/>
            </a:lvl1pPr>
          </a:lstStyle>
          <a:p>
            <a:fld id="{BD49164A-612A-4E40-A072-923009B672DC}" type="datetime1">
              <a:rPr lang="tr-TR" smtClean="0"/>
              <a:pPr/>
              <a:t>16.11.2016</a:t>
            </a:fld>
            <a:endParaRPr lang="tr-TR"/>
          </a:p>
        </p:txBody>
      </p:sp>
      <p:sp>
        <p:nvSpPr>
          <p:cNvPr id="5"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6"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3937031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fld id="{2228D095-6904-47F2-AB2C-BD7137265476}" type="datetime1">
              <a:rPr lang="tr-TR" smtClean="0"/>
              <a:pPr/>
              <a:t>16.11.2016</a:t>
            </a:fld>
            <a:endParaRPr lang="tr-TR"/>
          </a:p>
        </p:txBody>
      </p:sp>
      <p:sp>
        <p:nvSpPr>
          <p:cNvPr id="6"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7"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365552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fld id="{09B9F0BE-3872-43D0-9838-C19E738DCA9B}" type="datetime1">
              <a:rPr lang="tr-TR" smtClean="0"/>
              <a:pPr/>
              <a:t>16.11.2016</a:t>
            </a:fld>
            <a:endParaRPr lang="tr-TR"/>
          </a:p>
        </p:txBody>
      </p:sp>
      <p:sp>
        <p:nvSpPr>
          <p:cNvPr id="8"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9"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238051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fld id="{8265BE2C-87C0-4B08-B871-6114A0395E22}" type="datetime1">
              <a:rPr lang="tr-TR" smtClean="0"/>
              <a:pPr/>
              <a:t>16.11.2016</a:t>
            </a:fld>
            <a:endParaRPr lang="tr-TR"/>
          </a:p>
        </p:txBody>
      </p:sp>
      <p:sp>
        <p:nvSpPr>
          <p:cNvPr id="4"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5"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156636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fld id="{727C080C-414A-42E1-B814-611FAE43F593}" type="datetime1">
              <a:rPr lang="tr-TR" smtClean="0"/>
              <a:pPr/>
              <a:t>16.11.2016</a:t>
            </a:fld>
            <a:endParaRPr lang="tr-TR"/>
          </a:p>
        </p:txBody>
      </p:sp>
      <p:sp>
        <p:nvSpPr>
          <p:cNvPr id="3"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4"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330770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3 Veri Yer Tutucusu"/>
          <p:cNvSpPr>
            <a:spLocks noGrp="1"/>
          </p:cNvSpPr>
          <p:nvPr>
            <p:ph type="dt" sz="half" idx="10"/>
          </p:nvPr>
        </p:nvSpPr>
        <p:spPr/>
        <p:txBody>
          <a:bodyPr/>
          <a:lstStyle>
            <a:lvl1pPr>
              <a:defRPr/>
            </a:lvl1pPr>
          </a:lstStyle>
          <a:p>
            <a:fld id="{E170C2E2-6F0A-4663-9953-3925D88BE073}" type="datetime1">
              <a:rPr lang="tr-TR" smtClean="0"/>
              <a:pPr/>
              <a:t>16.11.2016</a:t>
            </a:fld>
            <a:endParaRPr lang="tr-TR"/>
          </a:p>
        </p:txBody>
      </p:sp>
      <p:sp>
        <p:nvSpPr>
          <p:cNvPr id="6"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7"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242179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3 Veri Yer Tutucusu"/>
          <p:cNvSpPr>
            <a:spLocks noGrp="1"/>
          </p:cNvSpPr>
          <p:nvPr>
            <p:ph type="dt" sz="half" idx="10"/>
          </p:nvPr>
        </p:nvSpPr>
        <p:spPr/>
        <p:txBody>
          <a:bodyPr/>
          <a:lstStyle>
            <a:lvl1pPr>
              <a:defRPr/>
            </a:lvl1pPr>
          </a:lstStyle>
          <a:p>
            <a:fld id="{10ABCBD0-77EF-4E3A-A30B-46E450640478}" type="datetime1">
              <a:rPr lang="tr-TR" smtClean="0"/>
              <a:pPr/>
              <a:t>16.11.2016</a:t>
            </a:fld>
            <a:endParaRPr lang="tr-TR"/>
          </a:p>
        </p:txBody>
      </p:sp>
      <p:sp>
        <p:nvSpPr>
          <p:cNvPr id="6" name="4 Altbilgi Yer Tutucusu"/>
          <p:cNvSpPr>
            <a:spLocks noGrp="1"/>
          </p:cNvSpPr>
          <p:nvPr>
            <p:ph type="ftr" sz="quarter" idx="11"/>
          </p:nvPr>
        </p:nvSpPr>
        <p:spPr/>
        <p:txBody>
          <a:bodyPr/>
          <a:lstStyle>
            <a:lvl1pPr>
              <a:defRPr/>
            </a:lvl1pPr>
          </a:lstStyle>
          <a:p>
            <a:r>
              <a:rPr lang="tr-TR" smtClean="0"/>
              <a:t>Muratpaşa Milli Eğitim Müdürlüğü</a:t>
            </a:r>
            <a:endParaRPr lang="tr-TR"/>
          </a:p>
        </p:txBody>
      </p:sp>
      <p:sp>
        <p:nvSpPr>
          <p:cNvPr id="7" name="5 Slayt Numarası Yer Tutucusu"/>
          <p:cNvSpPr>
            <a:spLocks noGrp="1"/>
          </p:cNvSpPr>
          <p:nvPr>
            <p:ph type="sldNum" sz="quarter" idx="12"/>
          </p:nvPr>
        </p:nvSpPr>
        <p:spPr/>
        <p:txBody>
          <a:bodyPr/>
          <a:lstStyle>
            <a:lvl1pPr>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68345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357867AC-0D82-4378-9896-DA40A347D372}" type="datetime1">
              <a:rPr lang="tr-TR" smtClean="0"/>
              <a:pPr/>
              <a:t>16.11.2016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mn-cs"/>
              </a:defRPr>
            </a:lvl1pPr>
          </a:lstStyle>
          <a:p>
            <a:r>
              <a:rPr lang="tr-TR" smtClean="0"/>
              <a:t>Muratpaşa Milli Eğitim Müdürlüğü</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E633597-4D66-4B2E-8D32-5D423C1E1001}" type="slidenum">
              <a:rPr lang="tr-TR" smtClean="0"/>
              <a:pPr/>
              <a:t>‹#›</a:t>
            </a:fld>
            <a:endParaRPr lang="tr-TR"/>
          </a:p>
        </p:txBody>
      </p:sp>
    </p:spTree>
    <p:extLst>
      <p:ext uri="{BB962C8B-B14F-4D97-AF65-F5344CB8AC3E}">
        <p14:creationId xmlns:p14="http://schemas.microsoft.com/office/powerpoint/2010/main" val="21735462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p14:dur="0"/>
    </mc:Choice>
    <mc:Fallback xmlns="">
      <p:transition/>
    </mc:Fallback>
  </mc:AlternateContent>
  <p:hf sldNum="0" hd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2" name="Unvan 1"/>
          <p:cNvSpPr>
            <a:spLocks noGrp="1"/>
          </p:cNvSpPr>
          <p:nvPr>
            <p:ph type="title" idx="4294967295"/>
          </p:nvPr>
        </p:nvSpPr>
        <p:spPr>
          <a:xfrm>
            <a:off x="914400" y="0"/>
            <a:ext cx="8229600" cy="908050"/>
          </a:xfrm>
          <a:noFill/>
          <a:ln>
            <a:noFill/>
          </a:ln>
          <a:effectLst>
            <a:outerShdw blurRad="152400" dist="317500" dir="5400000" sx="90000" sy="-19000" rotWithShape="0">
              <a:prstClr val="black">
                <a:alpha val="15000"/>
              </a:prstClr>
            </a:outerShdw>
          </a:effectLst>
        </p:spPr>
        <p:txBody>
          <a:bodyPr/>
          <a:lstStyle/>
          <a:p>
            <a:r>
              <a:rPr lang="tr-TR" sz="2800" b="1" dirty="0" smtClean="0"/>
              <a:t>MURATPAŞA İLÇE MİLLİ EĞİTİM MÜDÜRLÜĞÜ</a:t>
            </a:r>
            <a:endParaRPr lang="tr-TR" sz="2800" b="1" dirty="0"/>
          </a:p>
        </p:txBody>
      </p:sp>
      <p:graphicFrame>
        <p:nvGraphicFramePr>
          <p:cNvPr id="12" name="İçerik Yer Tutucusu 4"/>
          <p:cNvGraphicFramePr>
            <a:graphicFrameLocks noGrp="1"/>
          </p:cNvGraphicFramePr>
          <p:nvPr>
            <p:ph/>
            <p:extLst>
              <p:ext uri="{D42A27DB-BD31-4B8C-83A1-F6EECF244321}">
                <p14:modId xmlns:p14="http://schemas.microsoft.com/office/powerpoint/2010/main" val="4250159286"/>
              </p:ext>
            </p:extLst>
          </p:nvPr>
        </p:nvGraphicFramePr>
        <p:xfrm>
          <a:off x="457200" y="1124745"/>
          <a:ext cx="8240713"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041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ORTAK SINAV SALON ÖRNEK OTURMA DÜZENİ</a:t>
            </a:r>
            <a:endParaRPr lang="tr-TR" sz="28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5486"/>
            <a:ext cx="9143999" cy="5073427"/>
          </a:xfrm>
        </p:spPr>
      </p:pic>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121076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2" y="0"/>
            <a:ext cx="8675687" cy="908050"/>
          </a:xfrm>
        </p:spPr>
        <p:txBody>
          <a:bodyPr/>
          <a:lstStyle/>
          <a:p>
            <a:r>
              <a:rPr lang="tr-TR" sz="3200" dirty="0" smtClean="0"/>
              <a:t>    OKUL </a:t>
            </a:r>
            <a:r>
              <a:rPr lang="tr-TR" sz="3200" dirty="0"/>
              <a:t>MÜDÜRLÜKLERİNCE YAPILACAK İŞLEMLER</a:t>
            </a:r>
          </a:p>
        </p:txBody>
      </p:sp>
      <p:sp>
        <p:nvSpPr>
          <p:cNvPr id="6" name="İçerik Yer Tutucusu 5"/>
          <p:cNvSpPr>
            <a:spLocks noGrp="1"/>
          </p:cNvSpPr>
          <p:nvPr>
            <p:ph idx="1"/>
          </p:nvPr>
        </p:nvSpPr>
        <p:spPr/>
        <p:txBody>
          <a:bodyPr anchor="ctr">
            <a:normAutofit fontScale="85000" lnSpcReduction="20000"/>
          </a:bodyPr>
          <a:lstStyle/>
          <a:p>
            <a:pPr algn="just">
              <a:buClr>
                <a:srgbClr val="FF0000"/>
              </a:buClr>
              <a:buFont typeface="Wingdings" panose="05000000000000000000" pitchFamily="2" charset="2"/>
              <a:buChar char="v"/>
            </a:pPr>
            <a:r>
              <a:rPr lang="tr-TR" sz="3400" b="1" dirty="0" smtClean="0">
                <a:solidFill>
                  <a:srgbClr val="FF0000"/>
                </a:solidFill>
                <a:latin typeface="Arial" panose="020B0604020202020204" pitchFamily="34" charset="0"/>
                <a:cs typeface="Arial" panose="020B0604020202020204" pitchFamily="34" charset="0"/>
              </a:rPr>
              <a:t>    Mazeretlerini sınavlardan önce bildiren ve sınav günü mazeretli veya mazeretsiz olarak ortak sınavlara girmeyen ve  yedek salonda sınavlara giren öğrencilerin; </a:t>
            </a:r>
            <a:r>
              <a:rPr lang="tr-TR" sz="3400" b="1" dirty="0" smtClean="0">
                <a:latin typeface="Arial" panose="020B0604020202020204" pitchFamily="34" charset="0"/>
                <a:cs typeface="Arial" panose="020B0604020202020204" pitchFamily="34" charset="0"/>
              </a:rPr>
              <a:t>bilgilerini sınavların yapıldığı gün her bir ders yazılısından sonra veya son ders yazılısının ardından e-okul  sistemine işlemek,</a:t>
            </a:r>
          </a:p>
          <a:p>
            <a:pPr algn="just">
              <a:buClr>
                <a:srgbClr val="FF0000"/>
              </a:buClr>
              <a:buFont typeface="Wingdings" panose="05000000000000000000" pitchFamily="2" charset="2"/>
              <a:buChar char="v"/>
            </a:pPr>
            <a:r>
              <a:rPr lang="tr-TR" sz="3400" b="1" dirty="0" smtClean="0">
                <a:latin typeface="Arial" panose="020B0604020202020204" pitchFamily="34" charset="0"/>
                <a:cs typeface="Arial" panose="020B0604020202020204" pitchFamily="34" charset="0"/>
              </a:rPr>
              <a:t>    Mazeret sınavına katılması uygun görülen öğrencilerin bilgilerini sınavlar tamamlandıktan sonra e-okul sistemine 5 (beş) iş günü içerisinde giriş yapmak</a:t>
            </a:r>
            <a:endParaRPr lang="tr-TR" sz="3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4 Altbilgi Yer Tutucusu"/>
          <p:cNvSpPr>
            <a:spLocks noGrp="1"/>
          </p:cNvSpPr>
          <p:nvPr>
            <p:ph type="ftr" sz="quarter" idx="11"/>
          </p:nvPr>
        </p:nvSpPr>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Tree>
    <p:extLst>
      <p:ext uri="{BB962C8B-B14F-4D97-AF65-F5344CB8AC3E}">
        <p14:creationId xmlns:p14="http://schemas.microsoft.com/office/powerpoint/2010/main" val="403599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ÖZEL EĞİTİM İHTİYACI OLAN ÖĞRENCİLERLE İLGİLİ İŞLEMLER </a:t>
            </a:r>
            <a:endParaRPr lang="tr-TR" sz="2800" dirty="0"/>
          </a:p>
        </p:txBody>
      </p:sp>
      <p:sp>
        <p:nvSpPr>
          <p:cNvPr id="3" name="İçerik Yer Tutucusu 2"/>
          <p:cNvSpPr>
            <a:spLocks noGrp="1"/>
          </p:cNvSpPr>
          <p:nvPr>
            <p:ph idx="1"/>
          </p:nvPr>
        </p:nvSpPr>
        <p:spPr/>
        <p:txBody>
          <a:bodyPr/>
          <a:lstStyle/>
          <a:p>
            <a:pPr>
              <a:buClr>
                <a:srgbClr val="FF0000"/>
              </a:buClr>
              <a:buFont typeface="Wingdings" panose="05000000000000000000" pitchFamily="2" charset="2"/>
              <a:buChar char="v"/>
            </a:pPr>
            <a:r>
              <a:rPr lang="tr-TR" sz="2800" b="1" dirty="0" smtClean="0"/>
              <a:t>Özel eğitim ihtiyacı olan öğrencilerin sınavlarda özelliklerine uygun hizmet alabilmeleri için; </a:t>
            </a:r>
            <a:r>
              <a:rPr lang="tr-TR" sz="2800" b="1" dirty="0" err="1" smtClean="0"/>
              <a:t>I.Dönem</a:t>
            </a:r>
            <a:r>
              <a:rPr lang="tr-TR" sz="2800" b="1" dirty="0" smtClean="0"/>
              <a:t> için 19 Ekim 2016, </a:t>
            </a:r>
            <a:r>
              <a:rPr lang="tr-TR" sz="2800" b="1" dirty="0" err="1" smtClean="0"/>
              <a:t>II.Dönem</a:t>
            </a:r>
            <a:r>
              <a:rPr lang="tr-TR" sz="2800" b="1" dirty="0" smtClean="0"/>
              <a:t> için ise 10 Mart 2017 tarihine kadar RAM’a müracaat etmeleri gerekmektedir.</a:t>
            </a:r>
          </a:p>
          <a:p>
            <a:pPr>
              <a:buClr>
                <a:srgbClr val="FF0000"/>
              </a:buClr>
              <a:buFont typeface="Wingdings" panose="05000000000000000000" pitchFamily="2" charset="2"/>
              <a:buChar char="v"/>
            </a:pPr>
            <a:r>
              <a:rPr lang="tr-TR" sz="2800" b="1" dirty="0" smtClean="0"/>
              <a:t>I. Dönem başvuru yapan özel eğitim öğrencileri II. Dönem için tekrar başvuru yapmayacaklardır.</a:t>
            </a:r>
          </a:p>
          <a:p>
            <a:pPr>
              <a:buClr>
                <a:srgbClr val="FF0000"/>
              </a:buClr>
              <a:buFont typeface="Wingdings" panose="05000000000000000000" pitchFamily="2" charset="2"/>
              <a:buChar char="v"/>
            </a:pPr>
            <a:r>
              <a:rPr lang="tr-TR" sz="2800" b="1" dirty="0" smtClean="0"/>
              <a:t>Özel eğitim okulları programı uygulayan özel eğitim sınıflarındaki orta ve ağır düzey zihinsel engelli öğrenciler bu sınavdan muaf tutulacaktır.</a:t>
            </a:r>
            <a:endParaRPr lang="tr-TR" sz="2800" b="1"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634298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ÖZEL EĞİTİM İHTİYACI OLAN ÖĞRENCİLERLE İLGİLİ İŞLEMLER </a:t>
            </a:r>
            <a:endParaRPr lang="tr-TR" sz="2800" dirty="0"/>
          </a:p>
        </p:txBody>
      </p:sp>
      <p:sp>
        <p:nvSpPr>
          <p:cNvPr id="3" name="İçerik Yer Tutucusu 2"/>
          <p:cNvSpPr>
            <a:spLocks noGrp="1"/>
          </p:cNvSpPr>
          <p:nvPr>
            <p:ph idx="1"/>
          </p:nvPr>
        </p:nvSpPr>
        <p:spPr/>
        <p:txBody>
          <a:bodyPr/>
          <a:lstStyle/>
          <a:p>
            <a:pPr>
              <a:buClr>
                <a:srgbClr val="FF0000"/>
              </a:buClr>
              <a:buFont typeface="Wingdings" panose="05000000000000000000" pitchFamily="2" charset="2"/>
              <a:buChar char="v"/>
            </a:pPr>
            <a:r>
              <a:rPr lang="tr-TR" sz="2400" b="1" dirty="0" smtClean="0"/>
              <a:t>Sınav tedbiri hizmeti alınmış ancak Sağlık Kurulu Raporunu ve kaynaştırma öğrencilerinin Özel Eğitim Değerlendirme Kurulu Raporunu 19 Ekim 2016 ve 10 Mart 2017 tarihine kadar beyan etmeyen öğrenciler için yerleştirme ve nakil işlemlerinde özel eğitim ihtiyacı olan öğrenci kapsamında işlem yapılmayacaktır.</a:t>
            </a:r>
          </a:p>
          <a:p>
            <a:pPr>
              <a:buClr>
                <a:srgbClr val="FF0000"/>
              </a:buClr>
              <a:buFont typeface="Wingdings" panose="05000000000000000000" pitchFamily="2" charset="2"/>
              <a:buChar char="v"/>
            </a:pPr>
            <a:r>
              <a:rPr lang="tr-TR" sz="2400" b="1" dirty="0" smtClean="0"/>
              <a:t>Görme engelli, işitme engelli, dikkat eksikliği, </a:t>
            </a:r>
            <a:r>
              <a:rPr lang="tr-TR" sz="2400" b="1" dirty="0" err="1" smtClean="0"/>
              <a:t>hiperaktivite</a:t>
            </a:r>
            <a:r>
              <a:rPr lang="tr-TR" sz="2400" b="1" dirty="0" smtClean="0"/>
              <a:t> bozukluğu olan, yaygın gelişimsel bozukluğu olan, bedensel ve zihinsel engelli olan öğrenciler istekte bulunmaları halinde tek kişilik sınıflarda sınava alınacak ve 15’er dakika ek süre verilecektir.    </a:t>
            </a:r>
            <a:endParaRPr lang="tr-TR" sz="2400" b="1"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86683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ÖZEL EĞİTİM İHTİYACI OLAN ÖĞRENCİLERLE İLGİLİ İŞLEMLER </a:t>
            </a:r>
            <a:endParaRPr lang="tr-TR" sz="2800" dirty="0"/>
          </a:p>
        </p:txBody>
      </p:sp>
      <p:sp>
        <p:nvSpPr>
          <p:cNvPr id="3" name="İçerik Yer Tutucusu 2"/>
          <p:cNvSpPr>
            <a:spLocks noGrp="1"/>
          </p:cNvSpPr>
          <p:nvPr>
            <p:ph idx="1"/>
          </p:nvPr>
        </p:nvSpPr>
        <p:spPr/>
        <p:txBody>
          <a:bodyPr/>
          <a:lstStyle/>
          <a:p>
            <a:pPr marL="0" indent="0">
              <a:buNone/>
            </a:pPr>
            <a:endParaRPr lang="tr-TR" sz="2400" b="1" dirty="0" smtClean="0"/>
          </a:p>
          <a:p>
            <a:pPr marL="0" indent="0">
              <a:buNone/>
            </a:pPr>
            <a:endParaRPr lang="tr-TR" sz="2400" b="1" dirty="0"/>
          </a:p>
          <a:p>
            <a:pPr marL="0" indent="0">
              <a:buNone/>
            </a:pPr>
            <a:endParaRPr lang="tr-TR" sz="2400" b="1" dirty="0" smtClean="0"/>
          </a:p>
          <a:p>
            <a:pPr>
              <a:buClr>
                <a:srgbClr val="FF0000"/>
              </a:buClr>
              <a:buFont typeface="Wingdings" panose="05000000000000000000" pitchFamily="2" charset="2"/>
              <a:buChar char="v"/>
            </a:pPr>
            <a:r>
              <a:rPr lang="tr-TR" sz="2400" b="1" dirty="0" smtClean="0"/>
              <a:t> 19 Ekim 2016 tarihine kadar </a:t>
            </a:r>
            <a:r>
              <a:rPr lang="tr-TR" sz="2400" b="1" dirty="0"/>
              <a:t>velisinin </a:t>
            </a:r>
            <a:r>
              <a:rPr lang="tr-TR" sz="2400" b="1" dirty="0" smtClean="0"/>
              <a:t>başvurusu MEBBİS-RAM Modülüne işlenen </a:t>
            </a:r>
            <a:r>
              <a:rPr lang="tr-TR" sz="2400" b="1" dirty="0"/>
              <a:t>İşitme veya zihinsel engelli </a:t>
            </a:r>
            <a:r>
              <a:rPr lang="tr-TR" sz="2400" b="1" dirty="0" smtClean="0"/>
              <a:t>öğrenciler yabancı dil testi sınavına girebileceklerdir. </a:t>
            </a:r>
            <a:endParaRPr lang="tr-TR" sz="2400" b="1"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1312459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2" y="0"/>
            <a:ext cx="8675687" cy="908050"/>
          </a:xfrm>
        </p:spPr>
        <p:txBody>
          <a:bodyPr/>
          <a:lstStyle/>
          <a:p>
            <a:r>
              <a:rPr lang="tr-TR" sz="3600" dirty="0" smtClean="0"/>
              <a:t>  BİNA SINAV KOMİSYONUNUN GÖREVLERİ</a:t>
            </a:r>
            <a:endParaRPr lang="tr-TR" sz="3600" dirty="0"/>
          </a:p>
        </p:txBody>
      </p:sp>
      <p:sp>
        <p:nvSpPr>
          <p:cNvPr id="6" name="İçerik Yer Tutucusu 5"/>
          <p:cNvSpPr>
            <a:spLocks noGrp="1"/>
          </p:cNvSpPr>
          <p:nvPr>
            <p:ph idx="1"/>
          </p:nvPr>
        </p:nvSpPr>
        <p:spPr/>
        <p:txBody>
          <a:bodyPr anchor="ctr">
            <a:normAutofit fontScale="92500"/>
          </a:bodyPr>
          <a:lstStyle/>
          <a:p>
            <a:pPr algn="just">
              <a:buClr>
                <a:srgbClr val="FF0000"/>
              </a:buClr>
              <a:buFont typeface="Wingdings" panose="05000000000000000000" pitchFamily="2" charset="2"/>
              <a:buChar char="v"/>
            </a:pPr>
            <a:r>
              <a:rPr lang="tr-TR" sz="3000" b="1" dirty="0" smtClean="0">
                <a:latin typeface="Arial" panose="020B0604020202020204" pitchFamily="34" charset="0"/>
                <a:cs typeface="Arial" panose="020B0604020202020204" pitchFamily="34" charset="0"/>
              </a:rPr>
              <a:t>   Salon görevlileri ile sınav başlamadan en az 1 (bir) saat önce toplantı yaparak kura ile salon başkanı, gözcü ve yedek gözcüleri belirler, görev ve sorumluluklarını açıklar. </a:t>
            </a:r>
          </a:p>
          <a:p>
            <a:pPr>
              <a:buClr>
                <a:srgbClr val="FF0000"/>
              </a:buClr>
              <a:buFont typeface="Wingdings" panose="05000000000000000000" pitchFamily="2" charset="2"/>
              <a:buChar char="v"/>
            </a:pPr>
            <a:endParaRPr lang="tr-TR" sz="3000" b="1" dirty="0" smtClean="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v"/>
            </a:pPr>
            <a:r>
              <a:rPr lang="tr-TR" sz="3000" b="1" dirty="0" smtClean="0">
                <a:latin typeface="Arial" panose="020B0604020202020204" pitchFamily="34" charset="0"/>
                <a:cs typeface="Arial" panose="020B0604020202020204" pitchFamily="34" charset="0"/>
              </a:rPr>
              <a:t>  Toplantıya katılmayan ve görevine geç gelen personele yedek dahil görev vermez. Bu personeli tutanakla belirleyerek ilçe milli eğitim müdürlüğüne bildirir.</a:t>
            </a:r>
            <a:endParaRPr lang="tr-TR" sz="3000" b="1" dirty="0">
              <a:latin typeface="Arial" panose="020B0604020202020204" pitchFamily="34" charset="0"/>
              <a:cs typeface="Arial" panose="020B0604020202020204" pitchFamily="34" charset="0"/>
            </a:endParaRPr>
          </a:p>
        </p:txBody>
      </p:sp>
      <p:sp>
        <p:nvSpPr>
          <p:cNvPr id="5" name="4 Altbilgi Yer Tutucusu"/>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386109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r>
              <a:rPr lang="tr-TR" sz="2800" b="1" dirty="0" smtClean="0">
                <a:latin typeface="Arial" panose="020B0604020202020204" pitchFamily="34" charset="0"/>
                <a:ea typeface="Times New Roman" pitchFamily="18" charset="0"/>
                <a:cs typeface="Arial" panose="020B0604020202020204" pitchFamily="34" charset="0"/>
              </a:rPr>
              <a:t>Sınav </a:t>
            </a:r>
            <a:r>
              <a:rPr lang="tr-TR" sz="2800" b="1" dirty="0">
                <a:latin typeface="Arial" panose="020B0604020202020204" pitchFamily="34" charset="0"/>
                <a:ea typeface="Times New Roman" pitchFamily="18" charset="0"/>
                <a:cs typeface="Arial" panose="020B0604020202020204" pitchFamily="34" charset="0"/>
              </a:rPr>
              <a:t>günü özürleri veya başka nedenlerle sınava gelemeyen öğretmenler yerine okuldaki yedek öğretmenlerden görevlendirme yapılacak, yedek öğretmen yetmemesi halinde en yakın okuldaki öğretmenlere görev verilecektir. </a:t>
            </a:r>
          </a:p>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r>
              <a:rPr lang="tr-TR" sz="2800" b="1" dirty="0" smtClean="0">
                <a:latin typeface="Arial" panose="020B0604020202020204" pitchFamily="34" charset="0"/>
                <a:ea typeface="Times New Roman" pitchFamily="18" charset="0"/>
                <a:cs typeface="Arial" panose="020B0604020202020204" pitchFamily="34" charset="0"/>
              </a:rPr>
              <a:t>Öğretmen </a:t>
            </a:r>
            <a:r>
              <a:rPr lang="tr-TR" sz="2800" b="1" dirty="0">
                <a:latin typeface="Arial" panose="020B0604020202020204" pitchFamily="34" charset="0"/>
                <a:ea typeface="Times New Roman" pitchFamily="18" charset="0"/>
                <a:cs typeface="Arial" panose="020B0604020202020204" pitchFamily="34" charset="0"/>
              </a:rPr>
              <a:t>yine yeterli olmazsa İlçe Sınav Yürütme Komisyonunun talimatı doğrultusunda hareket edilecek, merkezden görevlendirme yapılacaktır.</a:t>
            </a:r>
            <a:endParaRPr lang="tr-TR" sz="2800" b="1" dirty="0">
              <a:latin typeface="Arial" panose="020B0604020202020204" pitchFamily="34" charset="0"/>
              <a:cs typeface="Arial" panose="020B0604020202020204" pitchFamily="34" charset="0"/>
            </a:endParaRPr>
          </a:p>
          <a:p>
            <a:endParaRPr lang="tr-TR"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3600" dirty="0" smtClean="0"/>
              <a:t>  BİNA </a:t>
            </a:r>
            <a:r>
              <a:rPr lang="tr-TR" sz="3600" dirty="0"/>
              <a:t>SINAV KOMİSYONUNUN GÖREVLERİ</a:t>
            </a:r>
          </a:p>
        </p:txBody>
      </p:sp>
    </p:spTree>
    <p:extLst>
      <p:ext uri="{BB962C8B-B14F-4D97-AF65-F5344CB8AC3E}">
        <p14:creationId xmlns:p14="http://schemas.microsoft.com/office/powerpoint/2010/main" val="25272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buClr>
                <a:srgbClr val="FF0000"/>
              </a:buClr>
              <a:buFont typeface="Wingdings" panose="05000000000000000000" pitchFamily="2" charset="2"/>
              <a:buChar char="v"/>
            </a:pPr>
            <a:r>
              <a:rPr lang="tr-TR" sz="3000" b="1" dirty="0" smtClean="0">
                <a:latin typeface="Arial" panose="020B0604020202020204" pitchFamily="34" charset="0"/>
                <a:cs typeface="Arial" panose="020B0604020202020204" pitchFamily="34" charset="0"/>
              </a:rPr>
              <a:t>Sınav </a:t>
            </a:r>
            <a:r>
              <a:rPr lang="tr-TR" sz="3000" b="1" dirty="0">
                <a:latin typeface="Arial" panose="020B0604020202020204" pitchFamily="34" charset="0"/>
                <a:cs typeface="Arial" panose="020B0604020202020204" pitchFamily="34" charset="0"/>
              </a:rPr>
              <a:t>görevlilerine ait görevlerini gösterir yaka </a:t>
            </a:r>
            <a:r>
              <a:rPr lang="tr-TR" sz="3000" b="1" dirty="0" smtClean="0">
                <a:latin typeface="Arial" panose="020B0604020202020204" pitchFamily="34" charset="0"/>
                <a:cs typeface="Arial" panose="020B0604020202020204" pitchFamily="34" charset="0"/>
              </a:rPr>
              <a:t>kartlarının sınav </a:t>
            </a:r>
            <a:r>
              <a:rPr lang="tr-TR" sz="3000" b="1" dirty="0">
                <a:latin typeface="Arial" panose="020B0604020202020204" pitchFamily="34" charset="0"/>
                <a:cs typeface="Arial" panose="020B0604020202020204" pitchFamily="34" charset="0"/>
              </a:rPr>
              <a:t>süresince görevlilerin üzerinde bulunmasını sağlar.</a:t>
            </a:r>
          </a:p>
          <a:p>
            <a:pPr marL="0" indent="0">
              <a:buClr>
                <a:srgbClr val="FF0000"/>
              </a:buClr>
              <a:buNone/>
            </a:pPr>
            <a:r>
              <a:rPr lang="tr-TR" sz="3000" b="1" dirty="0" smtClean="0">
                <a:latin typeface="Arial" panose="020B0604020202020204" pitchFamily="34" charset="0"/>
                <a:cs typeface="Arial" panose="020B0604020202020204" pitchFamily="34" charset="0"/>
              </a:rPr>
              <a:t> </a:t>
            </a:r>
          </a:p>
          <a:p>
            <a:pPr algn="just">
              <a:buClr>
                <a:srgbClr val="FF0000"/>
              </a:buClr>
              <a:buFont typeface="Wingdings" panose="05000000000000000000" pitchFamily="2" charset="2"/>
              <a:buChar char="v"/>
            </a:pPr>
            <a:r>
              <a:rPr lang="tr-TR" sz="3000" b="1" dirty="0" smtClean="0">
                <a:latin typeface="Arial" panose="020B0604020202020204" pitchFamily="34" charset="0"/>
                <a:cs typeface="Arial" panose="020B0604020202020204" pitchFamily="34" charset="0"/>
              </a:rPr>
              <a:t>Sınav </a:t>
            </a:r>
            <a:r>
              <a:rPr lang="tr-TR" sz="3000" b="1" dirty="0">
                <a:latin typeface="Arial" panose="020B0604020202020204" pitchFamily="34" charset="0"/>
                <a:cs typeface="Arial" panose="020B0604020202020204" pitchFamily="34" charset="0"/>
              </a:rPr>
              <a:t>günü sınav evrak kutularını ilçe içi sınav kuryesinden tutanakla teslim alır, içindeki sınav güvenlik poşetlerini sayarak kontrol eder, sorun varsa bölge sınav yürütme komisyonunun talimatına göre işlem yapar.</a:t>
            </a:r>
          </a:p>
          <a:p>
            <a:endParaRPr lang="tr-TR"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3600" dirty="0" smtClean="0"/>
              <a:t>  BİNA </a:t>
            </a:r>
            <a:r>
              <a:rPr lang="tr-TR" sz="3600" dirty="0"/>
              <a:t>SINAV KOMİSYONUNUN GÖREVLERİ</a:t>
            </a:r>
          </a:p>
        </p:txBody>
      </p:sp>
    </p:spTree>
    <p:extLst>
      <p:ext uri="{BB962C8B-B14F-4D97-AF65-F5344CB8AC3E}">
        <p14:creationId xmlns:p14="http://schemas.microsoft.com/office/powerpoint/2010/main" val="34368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pPr>
              <a:buClr>
                <a:srgbClr val="FF0000"/>
              </a:buClr>
              <a:buFont typeface="Wingdings" panose="05000000000000000000" pitchFamily="2" charset="2"/>
              <a:buChar char="v"/>
            </a:pPr>
            <a:r>
              <a:rPr lang="tr-TR" b="1" dirty="0" smtClean="0">
                <a:solidFill>
                  <a:srgbClr val="FF0000"/>
                </a:solidFill>
                <a:latin typeface="Arial" panose="020B0604020202020204" pitchFamily="34" charset="0"/>
                <a:cs typeface="Arial" panose="020B0604020202020204" pitchFamily="34" charset="0"/>
              </a:rPr>
              <a:t>   </a:t>
            </a:r>
            <a:r>
              <a:rPr lang="tr-TR" sz="4200" b="1" dirty="0" smtClean="0">
                <a:solidFill>
                  <a:srgbClr val="FF0000"/>
                </a:solidFill>
                <a:latin typeface="Arial" panose="020B0604020202020204" pitchFamily="34" charset="0"/>
                <a:cs typeface="Arial" panose="020B0604020202020204" pitchFamily="34" charset="0"/>
              </a:rPr>
              <a:t>Soru kitapçığı</a:t>
            </a:r>
            <a:r>
              <a:rPr lang="tr-TR" sz="4200" b="1" dirty="0" smtClean="0">
                <a:latin typeface="Arial" panose="020B0604020202020204" pitchFamily="34" charset="0"/>
                <a:cs typeface="Arial" panose="020B0604020202020204" pitchFamily="34" charset="0"/>
              </a:rPr>
              <a:t>, </a:t>
            </a:r>
            <a:r>
              <a:rPr lang="tr-TR" sz="4200" b="1" dirty="0" smtClean="0">
                <a:solidFill>
                  <a:srgbClr val="FF0000"/>
                </a:solidFill>
                <a:latin typeface="Arial" panose="020B0604020202020204" pitchFamily="34" charset="0"/>
                <a:cs typeface="Arial" panose="020B0604020202020204" pitchFamily="34" charset="0"/>
              </a:rPr>
              <a:t>cevap kağıdı </a:t>
            </a:r>
            <a:r>
              <a:rPr lang="tr-TR" sz="4200" b="1" dirty="0" smtClean="0">
                <a:latin typeface="Arial" panose="020B0604020202020204" pitchFamily="34" charset="0"/>
                <a:cs typeface="Arial" panose="020B0604020202020204" pitchFamily="34" charset="0"/>
              </a:rPr>
              <a:t>ve </a:t>
            </a:r>
            <a:r>
              <a:rPr lang="tr-TR" sz="4200" b="1" dirty="0" smtClean="0">
                <a:solidFill>
                  <a:srgbClr val="FF0000"/>
                </a:solidFill>
                <a:latin typeface="Arial" panose="020B0604020202020204" pitchFamily="34" charset="0"/>
                <a:cs typeface="Arial" panose="020B0604020202020204" pitchFamily="34" charset="0"/>
              </a:rPr>
              <a:t>salon yoklama listelerinin </a:t>
            </a:r>
            <a:r>
              <a:rPr lang="tr-TR" sz="4200" b="1" dirty="0" smtClean="0">
                <a:latin typeface="Arial" panose="020B0604020202020204" pitchFamily="34" charset="0"/>
                <a:cs typeface="Arial" panose="020B0604020202020204" pitchFamily="34" charset="0"/>
              </a:rPr>
              <a:t>bulunduğu sınav güvenlik poşetlerini salon başkanlarına imza karşılığında teslim eder.</a:t>
            </a:r>
          </a:p>
          <a:p>
            <a:pPr marL="0" indent="0">
              <a:buClr>
                <a:srgbClr val="FF0000"/>
              </a:buClr>
              <a:buNone/>
            </a:pPr>
            <a:r>
              <a:rPr lang="tr-TR" sz="4200" b="1" dirty="0" smtClean="0">
                <a:latin typeface="Arial" panose="020B0604020202020204" pitchFamily="34" charset="0"/>
                <a:cs typeface="Arial" panose="020B0604020202020204" pitchFamily="34" charset="0"/>
              </a:rPr>
              <a:t>   </a:t>
            </a:r>
          </a:p>
          <a:p>
            <a:pPr algn="just">
              <a:buClr>
                <a:srgbClr val="FF0000"/>
              </a:buClr>
              <a:buFont typeface="Wingdings" panose="05000000000000000000" pitchFamily="2" charset="2"/>
              <a:buChar char="v"/>
            </a:pPr>
            <a:r>
              <a:rPr lang="tr-TR" sz="4200" b="1" dirty="0" smtClean="0">
                <a:latin typeface="Arial" panose="020B0604020202020204" pitchFamily="34" charset="0"/>
                <a:cs typeface="Arial" panose="020B0604020202020204" pitchFamily="34" charset="0"/>
              </a:rPr>
              <a:t>   Sınav süresince, görevliler dışındaki kişilerin binaya girmemesini ve sınav salonlarından çıkan adayların sessiz ve hızlı bir şekilde binadan ayrılmalarını sağlar.</a:t>
            </a:r>
          </a:p>
          <a:p>
            <a:pPr>
              <a:buClr>
                <a:srgbClr val="FF0000"/>
              </a:buClr>
              <a:buFont typeface="Wingdings" panose="05000000000000000000" pitchFamily="2" charset="2"/>
              <a:buChar char="v"/>
            </a:pPr>
            <a:endParaRPr lang="tr-TR" sz="4200" b="1" dirty="0" smtClean="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v"/>
            </a:pPr>
            <a:r>
              <a:rPr lang="tr-TR" sz="4200" b="1" dirty="0" smtClean="0">
                <a:latin typeface="Arial" panose="020B0604020202020204" pitchFamily="34" charset="0"/>
                <a:cs typeface="Arial" panose="020B0604020202020204" pitchFamily="34" charset="0"/>
              </a:rPr>
              <a:t>   Bütün sınav salonlarında sınavın aynı saatte, zil sesiyle başlamasını ve bitmesini sağlar.</a:t>
            </a:r>
          </a:p>
          <a:p>
            <a:pPr marL="0" indent="0">
              <a:buClr>
                <a:srgbClr val="FF0000"/>
              </a:buClr>
              <a:buNone/>
            </a:pPr>
            <a:endParaRPr lang="tr-TR" sz="4200" dirty="0"/>
          </a:p>
        </p:txBody>
      </p:sp>
      <p:sp>
        <p:nvSpPr>
          <p:cNvPr id="4" name="3 Altbilgi Yer Tutucusu"/>
          <p:cNvSpPr>
            <a:spLocks noGrp="1"/>
          </p:cNvSpPr>
          <p:nvPr>
            <p:ph type="ftr" sz="quarter" idx="11"/>
          </p:nvPr>
        </p:nvSpPr>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3600" dirty="0" smtClean="0"/>
              <a:t>  BİNA </a:t>
            </a:r>
            <a:r>
              <a:rPr lang="tr-TR" sz="3600" dirty="0"/>
              <a:t>SINAV KOMİSYONUNUN GÖREVLERİ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chor="ctr">
            <a:noAutofit/>
          </a:bodyPr>
          <a:lstStyle/>
          <a:p>
            <a:pPr lvl="0" algn="just">
              <a:buClr>
                <a:srgbClr val="FF0000"/>
              </a:buClr>
              <a:buFont typeface="Wingdings" panose="05000000000000000000" pitchFamily="2" charset="2"/>
              <a:buChar char="v"/>
            </a:pPr>
            <a:r>
              <a:rPr lang="tr-TR" sz="2800" b="1" dirty="0" smtClean="0">
                <a:latin typeface="Arial" panose="020B0604020202020204" pitchFamily="34" charset="0"/>
                <a:cs typeface="Arial" pitchFamily="34" charset="0"/>
              </a:rPr>
              <a:t>  Sınavın başlamasından itibaren ilk </a:t>
            </a:r>
            <a:r>
              <a:rPr lang="tr-TR" sz="2800" b="1" dirty="0" smtClean="0">
                <a:solidFill>
                  <a:srgbClr val="FF0000"/>
                </a:solidFill>
                <a:latin typeface="Arial" pitchFamily="34" charset="0"/>
                <a:cs typeface="Arial" pitchFamily="34" charset="0"/>
              </a:rPr>
              <a:t>15 (on beş) </a:t>
            </a:r>
            <a:r>
              <a:rPr lang="tr-TR" sz="2800" b="1" dirty="0" smtClean="0">
                <a:latin typeface="Arial" pitchFamily="34" charset="0"/>
                <a:cs typeface="Arial" pitchFamily="34" charset="0"/>
              </a:rPr>
              <a:t>dakika içerisinde, sınav binasına gelen adayların sınava katılmalarını sağlar. Ancak bu adaylara ek süre verilmez.</a:t>
            </a:r>
          </a:p>
          <a:p>
            <a:pPr lvl="0" algn="just">
              <a:buClr>
                <a:srgbClr val="FF0000"/>
              </a:buClr>
              <a:buFont typeface="Wingdings" panose="05000000000000000000" pitchFamily="2" charset="2"/>
              <a:buChar char="v"/>
            </a:pPr>
            <a:r>
              <a:rPr lang="tr-TR" sz="2800" b="1" dirty="0" smtClean="0">
                <a:latin typeface="Arial" pitchFamily="34" charset="0"/>
                <a:cs typeface="Arial" pitchFamily="34" charset="0"/>
              </a:rPr>
              <a:t>  Sınav sırasında salon görevlilerini kontrol eder, gerektiğinde uyarır, sınavın sorunsuz yapılmasını sağlar.</a:t>
            </a:r>
          </a:p>
          <a:p>
            <a:pPr marL="0" lvl="0" indent="0" algn="just">
              <a:buClr>
                <a:srgbClr val="FF0000"/>
              </a:buClr>
              <a:buNone/>
            </a:pPr>
            <a:endParaRPr lang="tr-TR" sz="2800" b="1" dirty="0" smtClean="0">
              <a:latin typeface="Arial" pitchFamily="34" charset="0"/>
              <a:cs typeface="Arial" pitchFamily="34" charset="0"/>
            </a:endParaRPr>
          </a:p>
        </p:txBody>
      </p:sp>
      <p:sp>
        <p:nvSpPr>
          <p:cNvPr id="7" name="6 Altbilgi Yer Tutucusu"/>
          <p:cNvSpPr>
            <a:spLocks noGrp="1"/>
          </p:cNvSpPr>
          <p:nvPr>
            <p:ph type="ftr" sz="quarter" idx="11"/>
          </p:nvPr>
        </p:nvSpPr>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
        <p:nvSpPr>
          <p:cNvPr id="4" name="Unvan 3"/>
          <p:cNvSpPr>
            <a:spLocks noGrp="1"/>
          </p:cNvSpPr>
          <p:nvPr>
            <p:ph type="title"/>
          </p:nvPr>
        </p:nvSpPr>
        <p:spPr>
          <a:xfrm>
            <a:off x="468312" y="0"/>
            <a:ext cx="8675687" cy="908050"/>
          </a:xfrm>
        </p:spPr>
        <p:txBody>
          <a:bodyPr/>
          <a:lstStyle/>
          <a:p>
            <a:r>
              <a:rPr lang="tr-TR" sz="3600" dirty="0" smtClean="0"/>
              <a:t>   BİNA </a:t>
            </a:r>
            <a:r>
              <a:rPr lang="tr-TR" sz="3600" dirty="0"/>
              <a:t>SINAV KOMİSYONUNUN GÖREVLERİ</a:t>
            </a:r>
          </a:p>
        </p:txBody>
      </p:sp>
    </p:spTree>
    <p:extLst>
      <p:ext uri="{BB962C8B-B14F-4D97-AF65-F5344CB8AC3E}">
        <p14:creationId xmlns:p14="http://schemas.microsoft.com/office/powerpoint/2010/main" val="32663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2" y="0"/>
            <a:ext cx="8675687" cy="908050"/>
          </a:xfrm>
        </p:spPr>
        <p:txBody>
          <a:bodyPr/>
          <a:lstStyle/>
          <a:p>
            <a:r>
              <a:rPr lang="tr-TR" sz="3200" b="1" dirty="0" smtClean="0"/>
              <a:t>   MURATPAŞA İLÇE MİLLİ EĞİTİM MÜDÜRLÜĞÜ</a:t>
            </a:r>
            <a:endParaRPr lang="tr-TR" sz="3200" b="1" dirty="0"/>
          </a:p>
        </p:txBody>
      </p:sp>
      <p:sp>
        <p:nvSpPr>
          <p:cNvPr id="5" name="Altbilgi Yer Tutucusu 4"/>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graphicFrame>
        <p:nvGraphicFramePr>
          <p:cNvPr id="3" name="İçerik Yer Tutucusu 2"/>
          <p:cNvGraphicFramePr>
            <a:graphicFrameLocks noGrp="1"/>
          </p:cNvGraphicFramePr>
          <p:nvPr>
            <p:ph sz="half" idx="1"/>
            <p:extLst>
              <p:ext uri="{D42A27DB-BD31-4B8C-83A1-F6EECF244321}">
                <p14:modId xmlns:p14="http://schemas.microsoft.com/office/powerpoint/2010/main" val="2579017428"/>
              </p:ext>
            </p:extLst>
          </p:nvPr>
        </p:nvGraphicFramePr>
        <p:xfrm>
          <a:off x="457200" y="1600200"/>
          <a:ext cx="8363272" cy="393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ol Sağ Ok 6"/>
          <p:cNvSpPr/>
          <p:nvPr/>
        </p:nvSpPr>
        <p:spPr>
          <a:xfrm>
            <a:off x="5220072" y="4725144"/>
            <a:ext cx="3240360" cy="590005"/>
          </a:xfrm>
          <a:prstGeom prst="leftRightArrow">
            <a:avLst/>
          </a:prstGeom>
          <a:solidFill>
            <a:srgbClr val="FF000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05736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 dirty="0">
                <a:latin typeface="Arial" panose="020B0604020202020204" pitchFamily="34" charset="0"/>
                <a:cs typeface="Arial" panose="020B0604020202020204" pitchFamily="34" charset="0"/>
              </a:rPr>
              <a:t> </a:t>
            </a:r>
            <a:endParaRPr lang="tr" dirty="0" smtClean="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v"/>
            </a:pPr>
            <a:r>
              <a:rPr lang="tr" b="1" dirty="0" smtClean="0">
                <a:latin typeface="Arial" panose="020B0604020202020204" pitchFamily="34" charset="0"/>
                <a:cs typeface="Arial" panose="020B0604020202020204" pitchFamily="34" charset="0"/>
              </a:rPr>
              <a:t>    Bina </a:t>
            </a:r>
            <a:r>
              <a:rPr lang="tr" b="1" dirty="0">
                <a:latin typeface="Arial" panose="020B0604020202020204" pitchFamily="34" charset="0"/>
                <a:cs typeface="Arial" panose="020B0604020202020204" pitchFamily="34" charset="0"/>
              </a:rPr>
              <a:t>sınav komisyonu tarafından zaruri durumlarda yedek poşet açılmış ise gerekçesini belirterek tutanak </a:t>
            </a:r>
            <a:r>
              <a:rPr lang="tr" b="1" dirty="0" smtClean="0">
                <a:latin typeface="Arial" panose="020B0604020202020204" pitchFamily="34" charset="0"/>
                <a:cs typeface="Arial" panose="020B0604020202020204" pitchFamily="34" charset="0"/>
              </a:rPr>
              <a:t>düzenler.</a:t>
            </a:r>
            <a:endParaRPr lang="tr-TR" b="1"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3600" dirty="0" smtClean="0"/>
              <a:t>  BİNA </a:t>
            </a:r>
            <a:r>
              <a:rPr lang="tr-TR" sz="3600" dirty="0"/>
              <a:t>SINAV KOMİSYONUNUN GÖREVLERİ</a:t>
            </a:r>
          </a:p>
        </p:txBody>
      </p:sp>
    </p:spTree>
    <p:extLst>
      <p:ext uri="{BB962C8B-B14F-4D97-AF65-F5344CB8AC3E}">
        <p14:creationId xmlns:p14="http://schemas.microsoft.com/office/powerpoint/2010/main" val="3167902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445893" y="1600687"/>
            <a:ext cx="8252213" cy="865185"/>
          </a:xfrm>
          <a:prstGeom prst="rect">
            <a:avLst/>
          </a:prstGeom>
        </p:spPr>
        <p:txBody>
          <a:bodyPr wrap="square" lIns="80147" tIns="40074" rIns="80147" bIns="40074">
            <a:spAutoFit/>
          </a:bodyPr>
          <a:lstStyle/>
          <a:p>
            <a:pPr marL="21373"/>
            <a:endParaRPr lang="tr" sz="2500" dirty="0">
              <a:latin typeface="Times New Roman"/>
            </a:endParaRPr>
          </a:p>
          <a:p>
            <a:pPr marL="21373"/>
            <a:endParaRPr lang="tr" sz="2500" dirty="0">
              <a:latin typeface="Times New Roman"/>
            </a:endParaRPr>
          </a:p>
        </p:txBody>
      </p:sp>
      <p:sp>
        <p:nvSpPr>
          <p:cNvPr id="1027" name="Rectangle 3"/>
          <p:cNvSpPr>
            <a:spLocks noChangeArrowheads="1"/>
          </p:cNvSpPr>
          <p:nvPr/>
        </p:nvSpPr>
        <p:spPr bwMode="auto">
          <a:xfrm>
            <a:off x="569061" y="1389207"/>
            <a:ext cx="8020685" cy="4512913"/>
          </a:xfrm>
          <a:prstGeom prst="rect">
            <a:avLst/>
          </a:prstGeom>
          <a:noFill/>
          <a:ln w="9525">
            <a:noFill/>
            <a:miter lim="800000"/>
            <a:headEnd/>
            <a:tailEnd/>
          </a:ln>
          <a:effectLst/>
        </p:spPr>
        <p:txBody>
          <a:bodyPr vert="horz" wrap="square" lIns="80147" tIns="40074" rIns="80147" bIns="40074" numCol="1" anchor="ctr" anchorCtr="0" compatLnSpc="1">
            <a:prstTxWarp prst="textNoShape">
              <a:avLst/>
            </a:prstTxWarp>
            <a:spAutoFit/>
          </a:bodyPr>
          <a:lstStyle/>
          <a:p>
            <a:pPr marL="457200" indent="-457200"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r>
              <a:rPr lang="tr-TR" sz="3200" b="1" dirty="0" smtClean="0">
                <a:latin typeface="Arial" panose="020B0604020202020204" pitchFamily="34" charset="0"/>
                <a:ea typeface="Times New Roman" pitchFamily="18" charset="0"/>
                <a:cs typeface="Arial" panose="020B0604020202020204" pitchFamily="34" charset="0"/>
              </a:rPr>
              <a:t>    Yedek salonda ortak sınava giren öğrencilerin kullandıkları cevap kağıtlarında yer alan, öğrenci tarafından doldurulması gereken kısımların (T.C. Kimlik numarası, adı soyadı, kitapçık türü ve imza) doğruluğunun kontrolünü «</a:t>
            </a:r>
            <a:r>
              <a:rPr lang="tr-TR" sz="3200" b="1" dirty="0" smtClean="0">
                <a:solidFill>
                  <a:srgbClr val="FF0000"/>
                </a:solidFill>
                <a:latin typeface="Arial" panose="020B0604020202020204" pitchFamily="34" charset="0"/>
                <a:ea typeface="Times New Roman" pitchFamily="18" charset="0"/>
                <a:cs typeface="Arial" panose="020B0604020202020204" pitchFamily="34" charset="0"/>
              </a:rPr>
              <a:t>Bina Sınav Komisyon Başkanı</a:t>
            </a:r>
            <a:r>
              <a:rPr lang="tr-TR" sz="3200" b="1" dirty="0" smtClean="0">
                <a:latin typeface="Arial" panose="020B0604020202020204" pitchFamily="34" charset="0"/>
                <a:ea typeface="Times New Roman" pitchFamily="18" charset="0"/>
                <a:cs typeface="Arial" panose="020B0604020202020204" pitchFamily="34" charset="0"/>
              </a:rPr>
              <a:t>» olarak yapmak.</a:t>
            </a:r>
          </a:p>
          <a:p>
            <a:pPr algn="just" defTabSz="801472" fontAlgn="base">
              <a:spcBef>
                <a:spcPct val="0"/>
              </a:spcBef>
              <a:spcAft>
                <a:spcPct val="0"/>
              </a:spcAft>
              <a:buFontTx/>
              <a:buChar char="•"/>
              <a:tabLst>
                <a:tab pos="158625" algn="l"/>
                <a:tab pos="358992" algn="l"/>
              </a:tabLst>
            </a:pPr>
            <a:endParaRPr lang="tr-TR" sz="3200" dirty="0">
              <a:latin typeface="+mj-lt"/>
            </a:endParaRPr>
          </a:p>
        </p:txBody>
      </p:sp>
      <p:sp>
        <p:nvSpPr>
          <p:cNvPr id="3" name="İçerik Yer Tutucusu 2"/>
          <p:cNvSpPr>
            <a:spLocks noGrp="1"/>
          </p:cNvSpPr>
          <p:nvPr>
            <p:ph idx="1"/>
          </p:nvPr>
        </p:nvSpPr>
        <p:spPr/>
        <p:txBody>
          <a:bodyPr/>
          <a:lstStyle/>
          <a:p>
            <a:pPr marL="0" indent="0">
              <a:buNone/>
            </a:pPr>
            <a:r>
              <a:rPr lang="tr-TR" dirty="0" smtClean="0"/>
              <a:t>      </a:t>
            </a:r>
            <a:endParaRPr lang="tr-TR" dirty="0"/>
          </a:p>
        </p:txBody>
      </p:sp>
      <p:sp>
        <p:nvSpPr>
          <p:cNvPr id="4" name="Unvan 3"/>
          <p:cNvSpPr>
            <a:spLocks noGrp="1"/>
          </p:cNvSpPr>
          <p:nvPr>
            <p:ph type="title"/>
          </p:nvPr>
        </p:nvSpPr>
        <p:spPr>
          <a:xfrm>
            <a:off x="468312" y="0"/>
            <a:ext cx="8675687" cy="908050"/>
          </a:xfrm>
        </p:spPr>
        <p:txBody>
          <a:bodyPr/>
          <a:lstStyle/>
          <a:p>
            <a:r>
              <a:rPr lang="tr-TR" sz="3200" dirty="0" smtClean="0"/>
              <a:t> </a:t>
            </a:r>
            <a:r>
              <a:rPr lang="tr-TR" sz="3200" dirty="0"/>
              <a:t>BİNA SINAV KOMİSYONUNUN GÖREVLERİ</a:t>
            </a:r>
          </a:p>
        </p:txBody>
      </p:sp>
      <p:sp>
        <p:nvSpPr>
          <p:cNvPr id="7" name="4 Altbilgi Yer Tutucusu"/>
          <p:cNvSpPr>
            <a:spLocks noGrp="1"/>
          </p:cNvSpPr>
          <p:nvPr>
            <p:ph type="ftr" sz="quarter" idx="11"/>
          </p:nvPr>
        </p:nvSpPr>
        <p:spPr>
          <a:xfrm>
            <a:off x="3124200" y="6356350"/>
            <a:ext cx="2895600" cy="365125"/>
          </a:xfrm>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41966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2" y="0"/>
            <a:ext cx="8675687" cy="908050"/>
          </a:xfrm>
        </p:spPr>
        <p:txBody>
          <a:bodyPr/>
          <a:lstStyle/>
          <a:p>
            <a:r>
              <a:rPr lang="tr-TR" sz="3600" dirty="0" smtClean="0"/>
              <a:t>   BİNA </a:t>
            </a:r>
            <a:r>
              <a:rPr lang="tr-TR" sz="3600" dirty="0"/>
              <a:t>SINAV KOMİSYONUNUN GÖREVLERİ</a:t>
            </a:r>
          </a:p>
        </p:txBody>
      </p:sp>
      <p:sp>
        <p:nvSpPr>
          <p:cNvPr id="3" name="İçerik Yer Tutucusu 2"/>
          <p:cNvSpPr>
            <a:spLocks noGrp="1"/>
          </p:cNvSpPr>
          <p:nvPr>
            <p:ph idx="1"/>
          </p:nvPr>
        </p:nvSpPr>
        <p:spPr/>
        <p:txBody>
          <a:bodyPr anchor="ctr">
            <a:normAutofit lnSpcReduction="10000"/>
          </a:bodyPr>
          <a:lstStyle/>
          <a:p>
            <a:pPr lvl="0" algn="just">
              <a:spcBef>
                <a:spcPts val="600"/>
              </a:spcBef>
              <a:buClr>
                <a:srgbClr val="FF0000"/>
              </a:buClr>
              <a:buFont typeface="Wingdings" panose="05000000000000000000" pitchFamily="2" charset="2"/>
              <a:buChar char="v"/>
            </a:pPr>
            <a:r>
              <a:rPr lang="tr-TR" sz="2800" b="1" dirty="0" smtClean="0">
                <a:latin typeface="Arial" panose="020B0604020202020204" pitchFamily="34" charset="0"/>
                <a:cs typeface="Arial" panose="020B0604020202020204" pitchFamily="34" charset="0"/>
              </a:rPr>
              <a:t>      Sınavın </a:t>
            </a:r>
            <a:r>
              <a:rPr lang="tr-TR" sz="2800" b="1" dirty="0">
                <a:latin typeface="Arial" panose="020B0604020202020204" pitchFamily="34" charset="0"/>
                <a:cs typeface="Arial" panose="020B0604020202020204" pitchFamily="34" charset="0"/>
              </a:rPr>
              <a:t>bitiminden sonra salon başkanları tarafından getirilen ve içinde cevap kağıtları, salon yoklama listeleri, varsa diğer sınav evrakının bulunduğu ağzı kapatılmış sınav güvenlik poşetlerini teslim alır. </a:t>
            </a:r>
          </a:p>
          <a:p>
            <a:pPr algn="just">
              <a:spcBef>
                <a:spcPts val="600"/>
              </a:spcBef>
              <a:buClr>
                <a:srgbClr val="FF0000"/>
              </a:buClr>
              <a:buFont typeface="Wingdings" panose="05000000000000000000" pitchFamily="2" charset="2"/>
              <a:buChar char="v"/>
            </a:pPr>
            <a:r>
              <a:rPr lang="tr-TR" sz="2800" b="1" dirty="0" smtClean="0">
                <a:latin typeface="Arial" panose="020B0604020202020204" pitchFamily="34" charset="0"/>
                <a:cs typeface="Arial" panose="020B0604020202020204" pitchFamily="34" charset="0"/>
              </a:rPr>
              <a:t>     Sınav güvenlik poşetlerini, sınav evrak kutularına koyarak, seri numaralı güvenlik kilidi ile bu kutuları kapatır ilçe sınav komisyonuna tutanakla teslim eder.</a:t>
            </a:r>
          </a:p>
          <a:p>
            <a:pPr marL="0" indent="0" algn="just">
              <a:spcBef>
                <a:spcPts val="600"/>
              </a:spcBef>
              <a:buNone/>
            </a:pPr>
            <a:r>
              <a:rPr lang="tr-TR" sz="2800" b="1" dirty="0" smtClean="0">
                <a:latin typeface="Arial" panose="020B0604020202020204" pitchFamily="34" charset="0"/>
                <a:cs typeface="Arial" panose="020B0604020202020204" pitchFamily="34" charset="0"/>
              </a:rPr>
              <a:t>  </a:t>
            </a:r>
          </a:p>
        </p:txBody>
      </p:sp>
      <p:sp>
        <p:nvSpPr>
          <p:cNvPr id="5" name="4 Altbilgi Yer Tutucusu"/>
          <p:cNvSpPr>
            <a:spLocks noGrp="1"/>
          </p:cNvSpPr>
          <p:nvPr>
            <p:ph type="ftr" sz="quarter" idx="11"/>
          </p:nvPr>
        </p:nvSpPr>
        <p:spPr/>
        <p:txBody>
          <a:bodyPr/>
          <a:lstStyle/>
          <a:p>
            <a:r>
              <a:rPr lang="tr-TR" dirty="0" err="1"/>
              <a:t>Muratpaşa</a:t>
            </a:r>
            <a:r>
              <a:rPr lang="tr-TR" dirty="0"/>
              <a:t> İlçe </a:t>
            </a:r>
            <a:r>
              <a:rPr lang="tr-TR" dirty="0" smtClean="0"/>
              <a:t>Milli Eğitim Müdürlüğü</a:t>
            </a:r>
            <a:endParaRPr lang="tr-TR" dirty="0"/>
          </a:p>
        </p:txBody>
      </p:sp>
    </p:spTree>
    <p:extLst>
      <p:ext uri="{BB962C8B-B14F-4D97-AF65-F5344CB8AC3E}">
        <p14:creationId xmlns:p14="http://schemas.microsoft.com/office/powerpoint/2010/main" val="331130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57403"/>
          </a:xfrm>
        </p:spPr>
        <p:txBody>
          <a:bodyPr>
            <a:noAutofit/>
          </a:bodyPr>
          <a:lstStyle/>
          <a:p>
            <a:pPr algn="just">
              <a:buClr>
                <a:srgbClr val="FF0000"/>
              </a:buClr>
              <a:buFont typeface="Wingdings" panose="05000000000000000000" pitchFamily="2" charset="2"/>
              <a:buChar char="v"/>
            </a:pPr>
            <a:r>
              <a:rPr lang="tr-TR" sz="2700" b="1" dirty="0" smtClean="0">
                <a:latin typeface="Arial" panose="020B0604020202020204" pitchFamily="34" charset="0"/>
                <a:cs typeface="Arial" panose="020B0604020202020204" pitchFamily="34" charset="0"/>
              </a:rPr>
              <a:t>   Sınav başlamadan 1 (bir) saat önce sınav yerinde hazır bulunur, yoklama listesini imzalar.</a:t>
            </a:r>
          </a:p>
          <a:p>
            <a:pPr marL="0" indent="0">
              <a:buClr>
                <a:srgbClr val="FF0000"/>
              </a:buClr>
              <a:buNone/>
            </a:pPr>
            <a:r>
              <a:rPr lang="tr-TR" sz="2700" b="1" dirty="0" smtClean="0">
                <a:latin typeface="Arial" panose="020B0604020202020204" pitchFamily="34" charset="0"/>
                <a:cs typeface="Arial" panose="020B0604020202020204" pitchFamily="34" charset="0"/>
              </a:rPr>
              <a:t>  </a:t>
            </a:r>
          </a:p>
          <a:p>
            <a:pPr algn="just">
              <a:buClr>
                <a:srgbClr val="FF0000"/>
              </a:buClr>
              <a:buFont typeface="Wingdings" panose="05000000000000000000" pitchFamily="2" charset="2"/>
              <a:buChar char="v"/>
            </a:pPr>
            <a:r>
              <a:rPr lang="tr-TR" sz="2700" b="1" dirty="0" smtClean="0">
                <a:latin typeface="Arial" panose="020B0604020202020204" pitchFamily="34" charset="0"/>
                <a:cs typeface="Arial" panose="020B0604020202020204" pitchFamily="34" charset="0"/>
              </a:rPr>
              <a:t>  Bina sınav komisyonunun yapacağı toplantıya katılır. Salon başkanı ve gözcü kura ile belirlenir. </a:t>
            </a:r>
            <a:endParaRPr lang="tr-TR" sz="2700" b="1"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v"/>
            </a:pPr>
            <a:endParaRPr lang="tr-TR" sz="2700" b="1" dirty="0" smtClean="0">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v"/>
            </a:pPr>
            <a:r>
              <a:rPr lang="tr-TR" sz="2700" b="1" dirty="0" smtClean="0">
                <a:latin typeface="Arial" panose="020B0604020202020204" pitchFamily="34" charset="0"/>
                <a:cs typeface="Arial" panose="020B0604020202020204" pitchFamily="34" charset="0"/>
              </a:rPr>
              <a:t> Salon görevlileri görevli olduğu salonda sınava girecek adayların sınav evrakını tutanakla teslim alır.</a:t>
            </a:r>
            <a:endParaRPr lang="tr-TR" sz="2700" b="1"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
        <p:nvSpPr>
          <p:cNvPr id="6" name="Unvan 4"/>
          <p:cNvSpPr>
            <a:spLocks noGrp="1"/>
          </p:cNvSpPr>
          <p:nvPr>
            <p:ph type="title"/>
          </p:nvPr>
        </p:nvSpPr>
        <p:spPr>
          <a:xfrm>
            <a:off x="468312" y="0"/>
            <a:ext cx="8675687" cy="908050"/>
          </a:xfrm>
        </p:spPr>
        <p:txBody>
          <a:bodyPr/>
          <a:lstStyle/>
          <a:p>
            <a:r>
              <a:rPr lang="tr-TR" sz="3000" dirty="0" smtClean="0"/>
              <a:t> SALON BAŞKANI VE GÖZETMENLERİN GÖREVLERİ</a:t>
            </a:r>
            <a:endParaRPr lang="tr-TR" sz="3000" dirty="0"/>
          </a:p>
        </p:txBody>
      </p:sp>
    </p:spTree>
    <p:extLst>
      <p:ext uri="{BB962C8B-B14F-4D97-AF65-F5344CB8AC3E}">
        <p14:creationId xmlns:p14="http://schemas.microsoft.com/office/powerpoint/2010/main" val="314578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92228" y="1635632"/>
            <a:ext cx="8005878" cy="3558806"/>
          </a:xfrm>
          <a:prstGeom prst="rect">
            <a:avLst/>
          </a:prstGeom>
        </p:spPr>
        <p:txBody>
          <a:bodyPr wrap="square" lIns="80147" tIns="40074" rIns="80147" bIns="40074" anchor="ctr">
            <a:spAutoFit/>
          </a:bodyPr>
          <a:lstStyle/>
          <a:p>
            <a:pPr marL="462543" indent="-457200" algn="just">
              <a:buClr>
                <a:srgbClr val="FF0000"/>
              </a:buClr>
              <a:buFont typeface="Wingdings" panose="05000000000000000000" pitchFamily="2" charset="2"/>
              <a:buChar char="v"/>
            </a:pPr>
            <a:r>
              <a:rPr lang="tr" sz="3000" b="1" dirty="0" smtClean="0">
                <a:solidFill>
                  <a:srgbClr val="FF0000"/>
                </a:solidFill>
                <a:latin typeface="Arial" panose="020B0604020202020204" pitchFamily="34" charset="0"/>
                <a:cs typeface="Arial" panose="020B0604020202020204" pitchFamily="34" charset="0"/>
              </a:rPr>
              <a:t>  </a:t>
            </a:r>
            <a:r>
              <a:rPr lang="tr" sz="2800" b="1" dirty="0" smtClean="0">
                <a:latin typeface="Arial" panose="020B0604020202020204" pitchFamily="34" charset="0"/>
                <a:cs typeface="Arial" panose="020B0604020202020204" pitchFamily="34" charset="0"/>
              </a:rPr>
              <a:t>Sınav </a:t>
            </a:r>
            <a:r>
              <a:rPr lang="tr" sz="2800" b="1" dirty="0">
                <a:latin typeface="Arial" panose="020B0604020202020204" pitchFamily="34" charset="0"/>
                <a:cs typeface="Arial" panose="020B0604020202020204" pitchFamily="34" charset="0"/>
              </a:rPr>
              <a:t>güvenlik poşetini adayların gözü önünde açar, içinden çıkan evrakın kontrolünü yapar, eksik veya fazla olması halinde bunu tutanakla tespit eder. </a:t>
            </a:r>
            <a:endParaRPr lang="tr" sz="2800" b="1" dirty="0" smtClean="0">
              <a:latin typeface="Arial" panose="020B0604020202020204" pitchFamily="34" charset="0"/>
              <a:cs typeface="Arial" panose="020B0604020202020204" pitchFamily="34" charset="0"/>
            </a:endParaRPr>
          </a:p>
          <a:p>
            <a:pPr marL="462543" indent="-457200" algn="just">
              <a:buClr>
                <a:srgbClr val="FF0000"/>
              </a:buClr>
              <a:buFont typeface="Wingdings" panose="05000000000000000000" pitchFamily="2" charset="2"/>
              <a:buChar char="v"/>
            </a:pPr>
            <a:r>
              <a:rPr lang="tr" sz="2800" b="1" dirty="0">
                <a:latin typeface="Arial" panose="020B0604020202020204" pitchFamily="34" charset="0"/>
                <a:cs typeface="Arial" panose="020B0604020202020204" pitchFamily="34" charset="0"/>
              </a:rPr>
              <a:t> </a:t>
            </a:r>
            <a:r>
              <a:rPr lang="tr" sz="2800" b="1" dirty="0" smtClean="0">
                <a:latin typeface="Arial" panose="020B0604020202020204" pitchFamily="34" charset="0"/>
                <a:cs typeface="Arial" panose="020B0604020202020204" pitchFamily="34" charset="0"/>
              </a:rPr>
              <a:t>  Salon </a:t>
            </a:r>
            <a:r>
              <a:rPr lang="tr" sz="2800" b="1" dirty="0">
                <a:latin typeface="Arial" panose="020B0604020202020204" pitchFamily="34" charset="0"/>
                <a:cs typeface="Arial" panose="020B0604020202020204" pitchFamily="34" charset="0"/>
              </a:rPr>
              <a:t>Görevlileri sınıfın sıra dağılımına göre </a:t>
            </a:r>
            <a:r>
              <a:rPr lang="tr" sz="2800" b="1" dirty="0">
                <a:solidFill>
                  <a:srgbClr val="FF0000"/>
                </a:solidFill>
                <a:latin typeface="Arial" panose="020B0604020202020204" pitchFamily="34" charset="0"/>
                <a:cs typeface="Arial" panose="020B0604020202020204" pitchFamily="34" charset="0"/>
              </a:rPr>
              <a:t>S Düzeninde</a:t>
            </a:r>
            <a:r>
              <a:rPr lang="tr" sz="2800" b="1" dirty="0">
                <a:latin typeface="Arial" panose="020B0604020202020204" pitchFamily="34" charset="0"/>
                <a:cs typeface="Arial" panose="020B0604020202020204" pitchFamily="34" charset="0"/>
              </a:rPr>
              <a:t> ve salon aday yoklama listesindeki sıraya göre adayları yerleştirir.</a:t>
            </a:r>
          </a:p>
          <a:p>
            <a:pPr marL="462543" indent="-457200" algn="just">
              <a:buClr>
                <a:srgbClr val="FF0000"/>
              </a:buClr>
              <a:buFont typeface="Wingdings" panose="05000000000000000000" pitchFamily="2" charset="2"/>
              <a:buChar char="v"/>
            </a:pPr>
            <a:endParaRPr lang="tr" sz="2800" b="1" dirty="0" smtClean="0">
              <a:latin typeface="Arial" panose="020B0604020202020204" pitchFamily="34" charset="0"/>
              <a:cs typeface="Arial" panose="020B0604020202020204" pitchFamily="34" charset="0"/>
            </a:endParaRPr>
          </a:p>
        </p:txBody>
      </p:sp>
      <p:sp>
        <p:nvSpPr>
          <p:cNvPr id="5" name="Unvan 4"/>
          <p:cNvSpPr txBox="1">
            <a:spLocks/>
          </p:cNvSpPr>
          <p:nvPr/>
        </p:nvSpPr>
        <p:spPr>
          <a:xfrm>
            <a:off x="468312" y="0"/>
            <a:ext cx="8675687" cy="90872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4"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err="1" smtClean="0">
                <a:solidFill>
                  <a:schemeClr val="bg1">
                    <a:lumMod val="50000"/>
                  </a:schemeClr>
                </a:solidFill>
              </a:rPr>
              <a:t>Muratpaşa</a:t>
            </a:r>
            <a:r>
              <a:rPr lang="tr-TR" sz="1200" dirty="0" smtClean="0">
                <a:solidFill>
                  <a:schemeClr val="bg1">
                    <a:lumMod val="50000"/>
                  </a:schemeClr>
                </a:solidFill>
              </a:rPr>
              <a:t> İlçe Milli Eğitim Müdürlüğü</a:t>
            </a:r>
            <a:endParaRPr lang="tr-TR" sz="1200" dirty="0">
              <a:solidFill>
                <a:schemeClr val="bg1">
                  <a:lumMod val="50000"/>
                </a:schemeClr>
              </a:solidFill>
            </a:endParaRPr>
          </a:p>
        </p:txBody>
      </p:sp>
    </p:spTree>
    <p:extLst>
      <p:ext uri="{BB962C8B-B14F-4D97-AF65-F5344CB8AC3E}">
        <p14:creationId xmlns:p14="http://schemas.microsoft.com/office/powerpoint/2010/main" val="187460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516706"/>
            <a:ext cx="8208912" cy="5744019"/>
          </a:xfrm>
          <a:prstGeom prst="rect">
            <a:avLst/>
          </a:prstGeom>
          <a:noFill/>
          <a:ln w="9525">
            <a:noFill/>
            <a:miter lim="800000"/>
            <a:headEnd/>
            <a:tailEnd/>
          </a:ln>
          <a:effectLst/>
        </p:spPr>
        <p:txBody>
          <a:bodyPr vert="horz" wrap="square" lIns="80147" tIns="40074" rIns="80147" bIns="40074" numCol="1" anchor="ctr" anchorCtr="0" compatLnSpc="1">
            <a:prstTxWarp prst="textNoShape">
              <a:avLst/>
            </a:prstTxWarp>
            <a:spAutoFit/>
          </a:bodyPr>
          <a:lstStyle/>
          <a:p>
            <a:pPr marL="462543" indent="-457200">
              <a:buClr>
                <a:srgbClr val="FF0000"/>
              </a:buClr>
              <a:buFont typeface="Wingdings" panose="05000000000000000000" pitchFamily="2" charset="2"/>
              <a:buChar char="v"/>
            </a:pPr>
            <a:endParaRPr lang="tr" sz="2800" b="1" dirty="0" smtClean="0">
              <a:solidFill>
                <a:srgbClr val="FF0000"/>
              </a:solidFill>
              <a:latin typeface="Arial" panose="020B0604020202020204" pitchFamily="34" charset="0"/>
              <a:cs typeface="Arial" panose="020B0604020202020204" pitchFamily="34" charset="0"/>
            </a:endParaRPr>
          </a:p>
          <a:p>
            <a:pPr marL="462543" indent="-457200">
              <a:buClr>
                <a:srgbClr val="FF0000"/>
              </a:buClr>
              <a:buFont typeface="Wingdings" panose="05000000000000000000" pitchFamily="2" charset="2"/>
              <a:buChar char="v"/>
            </a:pPr>
            <a:r>
              <a:rPr lang="tr" sz="2800" b="1" dirty="0" smtClean="0">
                <a:solidFill>
                  <a:srgbClr val="FF0000"/>
                </a:solidFill>
                <a:latin typeface="Arial" panose="020B0604020202020204" pitchFamily="34" charset="0"/>
                <a:cs typeface="Arial" panose="020B0604020202020204" pitchFamily="34" charset="0"/>
              </a:rPr>
              <a:t> </a:t>
            </a:r>
            <a:r>
              <a:rPr lang="tr" sz="2400" b="1" dirty="0">
                <a:solidFill>
                  <a:srgbClr val="FF0000"/>
                </a:solidFill>
                <a:latin typeface="Arial" panose="020B0604020202020204" pitchFamily="34" charset="0"/>
                <a:cs typeface="Arial" panose="020B0604020202020204" pitchFamily="34" charset="0"/>
              </a:rPr>
              <a:t>Salon Görevlileri </a:t>
            </a:r>
            <a:r>
              <a:rPr lang="tr" sz="2400" b="1" dirty="0">
                <a:latin typeface="Arial" panose="020B0604020202020204" pitchFamily="34" charset="0"/>
                <a:cs typeface="Arial" panose="020B0604020202020204" pitchFamily="34" charset="0"/>
              </a:rPr>
              <a:t>kullanılacak olan 4 farklı tür soru kitapçığını sınıf düzeni içerisinde birbiri ile temas etmeyecek, yan yana ve arka arkaya gelmeyecek şekilde dağıtır. </a:t>
            </a:r>
            <a:endParaRPr lang="tr" sz="2400" b="1" dirty="0" smtClean="0">
              <a:latin typeface="Arial" panose="020B0604020202020204" pitchFamily="34" charset="0"/>
              <a:cs typeface="Arial" panose="020B0604020202020204" pitchFamily="34" charset="0"/>
            </a:endParaRPr>
          </a:p>
          <a:p>
            <a:pPr marL="462543" indent="-457200">
              <a:buClr>
                <a:srgbClr val="FF0000"/>
              </a:buClr>
              <a:buFont typeface="Wingdings" panose="05000000000000000000" pitchFamily="2" charset="2"/>
              <a:buChar char="v"/>
            </a:pPr>
            <a:endParaRPr lang="tr" sz="2400" b="1" dirty="0" smtClean="0">
              <a:latin typeface="Arial" panose="020B0604020202020204" pitchFamily="34" charset="0"/>
              <a:cs typeface="Arial" panose="020B0604020202020204" pitchFamily="34" charset="0"/>
            </a:endParaRPr>
          </a:p>
          <a:p>
            <a:pPr marL="462543" indent="-457200">
              <a:buClr>
                <a:srgbClr val="FF0000"/>
              </a:buClr>
              <a:buFont typeface="Wingdings" panose="05000000000000000000" pitchFamily="2" charset="2"/>
              <a:buChar char="v"/>
            </a:pPr>
            <a:r>
              <a:rPr lang="tr" sz="2400" b="1" dirty="0" smtClean="0">
                <a:latin typeface="Arial" panose="020B0604020202020204" pitchFamily="34" charset="0"/>
                <a:cs typeface="Arial" panose="020B0604020202020204" pitchFamily="34" charset="0"/>
              </a:rPr>
              <a:t>«</a:t>
            </a:r>
            <a:r>
              <a:rPr lang="tr" sz="2400" b="1" dirty="0">
                <a:solidFill>
                  <a:srgbClr val="FF0000"/>
                </a:solidFill>
                <a:latin typeface="Arial" panose="020B0604020202020204" pitchFamily="34" charset="0"/>
                <a:cs typeface="Arial" panose="020B0604020202020204" pitchFamily="34" charset="0"/>
              </a:rPr>
              <a:t>AÇABİLİRSİNİZ</a:t>
            </a:r>
            <a:r>
              <a:rPr lang="tr" sz="2400" b="1" dirty="0">
                <a:latin typeface="Arial" panose="020B0604020202020204" pitchFamily="34" charset="0"/>
                <a:cs typeface="Arial" panose="020B0604020202020204" pitchFamily="34" charset="0"/>
              </a:rPr>
              <a:t>» denilmeden kitapçığın hiç bir aday tarafından açılmayacağını duyurur</a:t>
            </a:r>
            <a:r>
              <a:rPr lang="tr" sz="2400" b="1" dirty="0" smtClean="0">
                <a:latin typeface="Arial" panose="020B0604020202020204" pitchFamily="34" charset="0"/>
                <a:cs typeface="Arial" panose="020B0604020202020204" pitchFamily="34" charset="0"/>
              </a:rPr>
              <a:t>.</a:t>
            </a:r>
          </a:p>
          <a:p>
            <a:pPr marL="462543" indent="-457200">
              <a:buClr>
                <a:srgbClr val="FF0000"/>
              </a:buClr>
              <a:buFont typeface="Wingdings" panose="05000000000000000000" pitchFamily="2" charset="2"/>
              <a:buChar char="v"/>
            </a:pPr>
            <a:endParaRPr lang="tr" sz="2400" b="1" dirty="0" smtClean="0">
              <a:latin typeface="Arial" panose="020B0604020202020204" pitchFamily="34" charset="0"/>
              <a:cs typeface="Arial" panose="020B0604020202020204" pitchFamily="34" charset="0"/>
            </a:endParaRPr>
          </a:p>
          <a:p>
            <a:pPr marL="462543" indent="-457200">
              <a:buClr>
                <a:srgbClr val="FF0000"/>
              </a:buClr>
              <a:buFont typeface="Wingdings" panose="05000000000000000000" pitchFamily="2" charset="2"/>
              <a:buChar char="v"/>
            </a:pPr>
            <a:r>
              <a:rPr lang="tr" sz="2400" b="1" dirty="0" smtClean="0">
                <a:latin typeface="Arial" panose="020B0604020202020204" pitchFamily="34" charset="0"/>
                <a:cs typeface="Arial" panose="020B0604020202020204" pitchFamily="34" charset="0"/>
              </a:rPr>
              <a:t> </a:t>
            </a:r>
            <a:r>
              <a:rPr lang="tr" sz="2400" b="1" dirty="0">
                <a:latin typeface="Arial" panose="020B0604020202020204" pitchFamily="34" charset="0"/>
                <a:cs typeface="Arial" panose="020B0604020202020204" pitchFamily="34" charset="0"/>
              </a:rPr>
              <a:t>Kitapçığın ön ve arka sayfasında bulunan </a:t>
            </a:r>
            <a:r>
              <a:rPr lang="tr" sz="2400" b="1" dirty="0" smtClean="0">
                <a:latin typeface="Arial" panose="020B0604020202020204" pitchFamily="34" charset="0"/>
                <a:cs typeface="Arial" panose="020B0604020202020204" pitchFamily="34" charset="0"/>
              </a:rPr>
              <a:t>açıklamaları </a:t>
            </a:r>
            <a:r>
              <a:rPr lang="tr" sz="2400" b="1" dirty="0">
                <a:latin typeface="Arial" panose="020B0604020202020204" pitchFamily="34" charset="0"/>
                <a:cs typeface="Arial" panose="020B0604020202020204" pitchFamily="34" charset="0"/>
              </a:rPr>
              <a:t>yüksek sesle okuyup gerekli bilgileri verir, soru kitapçıklarını  adaylara kontrol ettirir</a:t>
            </a:r>
            <a:r>
              <a:rPr lang="tr" sz="2400" b="1" dirty="0" smtClean="0">
                <a:latin typeface="Arial" panose="020B0604020202020204" pitchFamily="34" charset="0"/>
                <a:cs typeface="Arial" panose="020B0604020202020204" pitchFamily="34" charset="0"/>
              </a:rPr>
              <a:t>, baskı </a:t>
            </a:r>
            <a:r>
              <a:rPr lang="tr" sz="2400" b="1" dirty="0">
                <a:latin typeface="Arial" panose="020B0604020202020204" pitchFamily="34" charset="0"/>
                <a:cs typeface="Arial" panose="020B0604020202020204" pitchFamily="34" charset="0"/>
              </a:rPr>
              <a:t>hatası olan kitapçıkları sınav başlamadan önce değiştirir.</a:t>
            </a:r>
          </a:p>
          <a:p>
            <a:pPr marL="5343"/>
            <a:r>
              <a:rPr lang="tr" sz="2400" b="1" dirty="0" smtClean="0">
                <a:latin typeface="Arial" panose="020B0604020202020204" pitchFamily="34" charset="0"/>
                <a:cs typeface="Arial" panose="020B0604020202020204" pitchFamily="34" charset="0"/>
              </a:rPr>
              <a:t>   </a:t>
            </a:r>
          </a:p>
        </p:txBody>
      </p:sp>
      <p:sp>
        <p:nvSpPr>
          <p:cNvPr id="4" name="Unvan 4"/>
          <p:cNvSpPr txBox="1">
            <a:spLocks/>
          </p:cNvSpPr>
          <p:nvPr/>
        </p:nvSpPr>
        <p:spPr>
          <a:xfrm>
            <a:off x="468312" y="0"/>
            <a:ext cx="8675687" cy="90805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5"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b="1" dirty="0" err="1" smtClean="0">
                <a:solidFill>
                  <a:schemeClr val="bg1">
                    <a:lumMod val="50000"/>
                  </a:schemeClr>
                </a:solidFill>
              </a:rPr>
              <a:t>Muratpaşa</a:t>
            </a:r>
            <a:r>
              <a:rPr lang="tr-TR" sz="1200" b="1" dirty="0" smtClean="0">
                <a:solidFill>
                  <a:schemeClr val="bg1">
                    <a:lumMod val="50000"/>
                  </a:schemeClr>
                </a:solidFill>
              </a:rPr>
              <a:t> İlçe Milli Eğitim Müdürlüğü</a:t>
            </a:r>
            <a:endParaRPr lang="tr-TR" sz="1200" b="1" dirty="0">
              <a:solidFill>
                <a:schemeClr val="bg1">
                  <a:lumMod val="50000"/>
                </a:schemeClr>
              </a:solidFill>
            </a:endParaRPr>
          </a:p>
        </p:txBody>
      </p:sp>
    </p:spTree>
    <p:extLst>
      <p:ext uri="{BB962C8B-B14F-4D97-AF65-F5344CB8AC3E}">
        <p14:creationId xmlns:p14="http://schemas.microsoft.com/office/powerpoint/2010/main" val="355712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84309" y="469259"/>
            <a:ext cx="8436964" cy="5897908"/>
          </a:xfrm>
          <a:prstGeom prst="rect">
            <a:avLst/>
          </a:prstGeom>
        </p:spPr>
        <p:txBody>
          <a:bodyPr wrap="square" lIns="80147" tIns="40074" rIns="80147" bIns="40074" anchor="ctr">
            <a:spAutoFit/>
          </a:bodyPr>
          <a:lstStyle/>
          <a:p>
            <a:pPr marL="21373" marR="5343" algn="just">
              <a:buClr>
                <a:srgbClr val="FF0000"/>
              </a:buClr>
            </a:pPr>
            <a:endParaRPr lang="tr" sz="2700" b="1" dirty="0" smtClean="0">
              <a:latin typeface="Arial" pitchFamily="34" charset="0"/>
              <a:cs typeface="Arial" pitchFamily="34" charset="0"/>
            </a:endParaRPr>
          </a:p>
          <a:p>
            <a:pPr marL="535723" marR="5343" indent="-514350" algn="just">
              <a:buClr>
                <a:srgbClr val="FF0000"/>
              </a:buClr>
              <a:buFont typeface="Wingdings" panose="05000000000000000000" pitchFamily="2" charset="2"/>
              <a:buChar char="v"/>
            </a:pPr>
            <a:r>
              <a:rPr lang="tr" sz="2700" b="1" dirty="0" smtClean="0">
                <a:latin typeface="Arial" pitchFamily="34" charset="0"/>
                <a:cs typeface="Arial" pitchFamily="34" charset="0"/>
              </a:rPr>
              <a:t>Her bir ders sınavı başladıktan sonra ilk </a:t>
            </a:r>
            <a:r>
              <a:rPr lang="tr" sz="2700" b="1" dirty="0" smtClean="0">
                <a:solidFill>
                  <a:srgbClr val="FF0000"/>
                </a:solidFill>
                <a:latin typeface="Arial" pitchFamily="34" charset="0"/>
                <a:cs typeface="Arial" pitchFamily="34" charset="0"/>
              </a:rPr>
              <a:t>15 (on beş) </a:t>
            </a:r>
            <a:r>
              <a:rPr lang="tr" sz="2700" b="1" dirty="0" smtClean="0">
                <a:latin typeface="Arial" pitchFamily="34" charset="0"/>
                <a:cs typeface="Arial" pitchFamily="34" charset="0"/>
              </a:rPr>
              <a:t>dakika içerisinde gelen öğrenciler sınava alınacaktır. Geç gelen öğrencilere ek süre verilmeyecektir. </a:t>
            </a:r>
          </a:p>
          <a:p>
            <a:pPr marL="535723" marR="5343" indent="-514350" algn="just">
              <a:buClr>
                <a:srgbClr val="FF0000"/>
              </a:buClr>
              <a:buFont typeface="Wingdings" panose="05000000000000000000" pitchFamily="2" charset="2"/>
              <a:buChar char="v"/>
            </a:pPr>
            <a:r>
              <a:rPr lang="tr" sz="2700" b="1" dirty="0" smtClean="0">
                <a:latin typeface="Arial" pitchFamily="34" charset="0"/>
                <a:cs typeface="Arial" pitchFamily="34" charset="0"/>
              </a:rPr>
              <a:t>Sınava </a:t>
            </a:r>
            <a:r>
              <a:rPr lang="tr" sz="2700" b="1" dirty="0">
                <a:latin typeface="Arial" pitchFamily="34" charset="0"/>
                <a:cs typeface="Arial" pitchFamily="34" charset="0"/>
              </a:rPr>
              <a:t>girmeyen adayların salon aday yoklama listesindeki isimlerinin karşısına «</a:t>
            </a:r>
            <a:r>
              <a:rPr lang="tr" sz="2700" b="1" dirty="0">
                <a:solidFill>
                  <a:srgbClr val="FF0000"/>
                </a:solidFill>
                <a:latin typeface="Arial" pitchFamily="34" charset="0"/>
                <a:cs typeface="Arial" pitchFamily="34" charset="0"/>
              </a:rPr>
              <a:t>GİRMEDİ</a:t>
            </a:r>
            <a:r>
              <a:rPr lang="tr" sz="2700" b="1" dirty="0">
                <a:latin typeface="Arial" pitchFamily="34" charset="0"/>
                <a:cs typeface="Arial" pitchFamily="34" charset="0"/>
              </a:rPr>
              <a:t>» yazar ve cevap kağıdındaki «</a:t>
            </a:r>
            <a:r>
              <a:rPr lang="tr" sz="2700" b="1" dirty="0">
                <a:solidFill>
                  <a:srgbClr val="FF0000"/>
                </a:solidFill>
                <a:latin typeface="Arial" pitchFamily="34" charset="0"/>
                <a:cs typeface="Arial" pitchFamily="34" charset="0"/>
              </a:rPr>
              <a:t>SINAVA GİRMEDİ</a:t>
            </a:r>
            <a:r>
              <a:rPr lang="tr" sz="2700" b="1" dirty="0">
                <a:latin typeface="Arial" pitchFamily="34" charset="0"/>
                <a:cs typeface="Arial" pitchFamily="34" charset="0"/>
              </a:rPr>
              <a:t>» bölümünü kodlar. </a:t>
            </a:r>
            <a:endParaRPr lang="tr" sz="2700" b="1" dirty="0" smtClean="0">
              <a:latin typeface="Arial" pitchFamily="34" charset="0"/>
              <a:cs typeface="Arial" pitchFamily="34" charset="0"/>
            </a:endParaRPr>
          </a:p>
          <a:p>
            <a:pPr marL="535723" marR="5343" indent="-514350" algn="just">
              <a:buClr>
                <a:srgbClr val="FF0000"/>
              </a:buClr>
              <a:buFont typeface="Wingdings" panose="05000000000000000000" pitchFamily="2" charset="2"/>
              <a:buChar char="v"/>
            </a:pPr>
            <a:r>
              <a:rPr lang="tr" sz="2700" b="1" dirty="0" smtClean="0">
                <a:latin typeface="Arial" pitchFamily="34" charset="0"/>
                <a:cs typeface="Arial" pitchFamily="34" charset="0"/>
              </a:rPr>
              <a:t>    Her bir ders sınavı başladıktan sonra </a:t>
            </a:r>
            <a:r>
              <a:rPr lang="tr" sz="2700" b="1" dirty="0" smtClean="0">
                <a:solidFill>
                  <a:srgbClr val="FF0000"/>
                </a:solidFill>
                <a:latin typeface="Arial" pitchFamily="34" charset="0"/>
                <a:cs typeface="Arial" pitchFamily="34" charset="0"/>
              </a:rPr>
              <a:t>ilk 20 (yirmi) </a:t>
            </a:r>
            <a:r>
              <a:rPr lang="tr" sz="2700" b="1" dirty="0" smtClean="0">
                <a:latin typeface="Arial" pitchFamily="34" charset="0"/>
                <a:cs typeface="Arial" pitchFamily="34" charset="0"/>
              </a:rPr>
              <a:t>dakika süresince öğrenciler sınıflarından çıkmayacak, ilk </a:t>
            </a:r>
            <a:r>
              <a:rPr lang="tr" sz="2700" b="1" dirty="0" smtClean="0">
                <a:solidFill>
                  <a:srgbClr val="FF0000"/>
                </a:solidFill>
                <a:latin typeface="Arial" pitchFamily="34" charset="0"/>
                <a:cs typeface="Arial" pitchFamily="34" charset="0"/>
              </a:rPr>
              <a:t>20 (yirmi) </a:t>
            </a:r>
            <a:r>
              <a:rPr lang="tr" sz="2700" b="1" dirty="0" smtClean="0">
                <a:latin typeface="Arial" pitchFamily="34" charset="0"/>
                <a:cs typeface="Arial" pitchFamily="34" charset="0"/>
              </a:rPr>
              <a:t>dakika tamamlandıktan sonra, sınavı tamamlayan öğrenci sınıftan çıkabilecektir.</a:t>
            </a:r>
            <a:endParaRPr lang="tr" sz="2700" b="1" dirty="0">
              <a:latin typeface="Arial" pitchFamily="34" charset="0"/>
              <a:cs typeface="Arial" pitchFamily="34" charset="0"/>
            </a:endParaRPr>
          </a:p>
        </p:txBody>
      </p:sp>
      <p:sp>
        <p:nvSpPr>
          <p:cNvPr id="4" name="Unvan 4"/>
          <p:cNvSpPr txBox="1">
            <a:spLocks/>
          </p:cNvSpPr>
          <p:nvPr/>
        </p:nvSpPr>
        <p:spPr>
          <a:xfrm>
            <a:off x="468312" y="0"/>
            <a:ext cx="8675687" cy="90805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5"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err="1" smtClean="0">
                <a:solidFill>
                  <a:schemeClr val="bg1">
                    <a:lumMod val="50000"/>
                  </a:schemeClr>
                </a:solidFill>
              </a:rPr>
              <a:t>Muratpaşa</a:t>
            </a:r>
            <a:r>
              <a:rPr lang="tr-TR" sz="1200" dirty="0" smtClean="0">
                <a:solidFill>
                  <a:schemeClr val="bg1">
                    <a:lumMod val="50000"/>
                  </a:schemeClr>
                </a:solidFill>
              </a:rPr>
              <a:t> İlçe Milli Eğitim Müdürlüğü</a:t>
            </a:r>
            <a:endParaRPr lang="tr-TR" sz="1200" dirty="0">
              <a:solidFill>
                <a:schemeClr val="bg1">
                  <a:lumMod val="50000"/>
                </a:schemeClr>
              </a:solidFill>
            </a:endParaRPr>
          </a:p>
        </p:txBody>
      </p:sp>
    </p:spTree>
    <p:extLst>
      <p:ext uri="{BB962C8B-B14F-4D97-AF65-F5344CB8AC3E}">
        <p14:creationId xmlns:p14="http://schemas.microsoft.com/office/powerpoint/2010/main" val="2380686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7364" y="1135781"/>
            <a:ext cx="8190629" cy="4512913"/>
          </a:xfrm>
          <a:prstGeom prst="rect">
            <a:avLst/>
          </a:prstGeom>
        </p:spPr>
        <p:txBody>
          <a:bodyPr wrap="square" lIns="80147" tIns="40074" rIns="80147" bIns="40074" anchor="ctr">
            <a:spAutoFit/>
          </a:bodyPr>
          <a:lstStyle/>
          <a:p>
            <a:pPr marL="464157" indent="-457200" algn="just">
              <a:buClr>
                <a:srgbClr val="FF0000"/>
              </a:buClr>
              <a:buFont typeface="Wingdings" panose="05000000000000000000" pitchFamily="2" charset="2"/>
              <a:buChar char="v"/>
            </a:pPr>
            <a:r>
              <a:rPr lang="tr-TR" sz="2800" dirty="0" smtClean="0"/>
              <a:t>     </a:t>
            </a:r>
            <a:r>
              <a:rPr lang="tr-TR" sz="2600" b="1" dirty="0" smtClean="0">
                <a:latin typeface="Arial" panose="020B0604020202020204" pitchFamily="34" charset="0"/>
                <a:cs typeface="Arial" panose="020B0604020202020204" pitchFamily="34" charset="0"/>
              </a:rPr>
              <a:t>Her derse ait sınav süresinin tamamlanmasına </a:t>
            </a:r>
            <a:r>
              <a:rPr lang="tr-TR" sz="2600" b="1" dirty="0" smtClean="0">
                <a:solidFill>
                  <a:srgbClr val="FF0000"/>
                </a:solidFill>
                <a:latin typeface="Arial" panose="020B0604020202020204" pitchFamily="34" charset="0"/>
                <a:cs typeface="Arial" panose="020B0604020202020204" pitchFamily="34" charset="0"/>
              </a:rPr>
              <a:t>5(beş)</a:t>
            </a:r>
            <a:r>
              <a:rPr lang="tr-TR" sz="2600" b="1" dirty="0" smtClean="0">
                <a:latin typeface="Arial" panose="020B0604020202020204" pitchFamily="34" charset="0"/>
                <a:cs typeface="Arial" panose="020B0604020202020204" pitchFamily="34" charset="0"/>
              </a:rPr>
              <a:t> dakika kala öğrenciler sınıftan çıkarılmayacaktır. Her ders sınavı tamamlanana kadar özel eğitim tedbiri olan öğrenciler hariç, sınıfta en az iki öğrencinin kalmasına dikkat edilecektir.</a:t>
            </a:r>
          </a:p>
          <a:p>
            <a:pPr marL="464157" indent="-457200" algn="just">
              <a:buClr>
                <a:srgbClr val="FF0000"/>
              </a:buClr>
              <a:buFont typeface="Wingdings" panose="05000000000000000000" pitchFamily="2" charset="2"/>
              <a:buChar char="v"/>
            </a:pPr>
            <a:endParaRPr lang="tr-TR" sz="26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600" b="1" dirty="0" smtClean="0">
                <a:latin typeface="Arial" panose="020B0604020202020204" pitchFamily="34" charset="0"/>
                <a:cs typeface="Arial" panose="020B0604020202020204" pitchFamily="34" charset="0"/>
              </a:rPr>
              <a:t>Öğrenci cevap kağıdı üzerindeki kitapçık türü ve cevap bilgileri işaretlemelerini siyah yumuşak uçlu kurşun kalemle yapacaktır.  </a:t>
            </a:r>
          </a:p>
          <a:p>
            <a:pPr marL="464157" indent="-457200" algn="just">
              <a:buFont typeface="Arial" panose="020B0604020202020204" pitchFamily="34" charset="0"/>
              <a:buChar char="•"/>
            </a:pPr>
            <a:endParaRPr lang="tr-TR" sz="2600" b="1" dirty="0" smtClean="0">
              <a:latin typeface="Arial" panose="020B0604020202020204" pitchFamily="34" charset="0"/>
              <a:cs typeface="Arial" panose="020B0604020202020204" pitchFamily="34" charset="0"/>
            </a:endParaRPr>
          </a:p>
        </p:txBody>
      </p:sp>
      <p:sp>
        <p:nvSpPr>
          <p:cNvPr id="4" name="Unvan 4"/>
          <p:cNvSpPr txBox="1">
            <a:spLocks/>
          </p:cNvSpPr>
          <p:nvPr/>
        </p:nvSpPr>
        <p:spPr>
          <a:xfrm>
            <a:off x="468312" y="0"/>
            <a:ext cx="8675687" cy="90805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5"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err="1" smtClean="0">
                <a:solidFill>
                  <a:schemeClr val="bg1">
                    <a:lumMod val="50000"/>
                  </a:schemeClr>
                </a:solidFill>
              </a:rPr>
              <a:t>Muratpaşa</a:t>
            </a:r>
            <a:r>
              <a:rPr lang="tr-TR" sz="1200" dirty="0" smtClean="0">
                <a:solidFill>
                  <a:schemeClr val="bg1">
                    <a:lumMod val="50000"/>
                  </a:schemeClr>
                </a:solidFill>
              </a:rPr>
              <a:t> İlçe Milli Eğitim Müdürlüğü</a:t>
            </a:r>
            <a:endParaRPr lang="tr-TR" sz="1200" dirty="0">
              <a:solidFill>
                <a:schemeClr val="bg1">
                  <a:lumMod val="50000"/>
                </a:schemeClr>
              </a:solidFill>
            </a:endParaRPr>
          </a:p>
        </p:txBody>
      </p:sp>
    </p:spTree>
    <p:extLst>
      <p:ext uri="{BB962C8B-B14F-4D97-AF65-F5344CB8AC3E}">
        <p14:creationId xmlns:p14="http://schemas.microsoft.com/office/powerpoint/2010/main" val="2569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764704"/>
            <a:ext cx="8064896" cy="4985980"/>
          </a:xfrm>
          <a:prstGeom prst="rect">
            <a:avLst/>
          </a:prstGeom>
        </p:spPr>
        <p:txBody>
          <a:bodyPr wrap="square">
            <a:spAutoFit/>
          </a:bodyPr>
          <a:lstStyle/>
          <a:p>
            <a:pPr marL="464157" indent="-457200" algn="just">
              <a:buFont typeface="Arial" panose="020B0604020202020204" pitchFamily="34" charset="0"/>
              <a:buChar char="•"/>
            </a:pPr>
            <a:endParaRPr lang="tr-TR" b="1" dirty="0" smtClean="0">
              <a:latin typeface="Arial" panose="020B0604020202020204" pitchFamily="34" charset="0"/>
              <a:cs typeface="Arial" panose="020B0604020202020204" pitchFamily="34" charset="0"/>
            </a:endParaRPr>
          </a:p>
          <a:p>
            <a:pPr marL="6957" algn="just"/>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000" b="1" dirty="0">
                <a:latin typeface="Arial" panose="020B0604020202020204" pitchFamily="34" charset="0"/>
                <a:cs typeface="Arial" panose="020B0604020202020204" pitchFamily="34" charset="0"/>
              </a:rPr>
              <a:t>Öğrenci cevap kağıdındaki imza bölümünü silinmeyen bir kalemle imzalayacaktır.  </a:t>
            </a:r>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Sınav görevlileri ise doğru işaretlemenin yapılıp yapılmadığını soru kitapçığı ve cevap kağıtları üzerinden kontrol edip sınıf öğrenci yoklama listesine gerekli kodlamaları işaretleyecektir.</a:t>
            </a:r>
            <a:endParaRPr lang="tr-TR" sz="2000" b="1" dirty="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endParaRPr lang="tr-TR" sz="2000" b="1" dirty="0">
              <a:latin typeface="Arial" panose="020B0604020202020204" pitchFamily="34" charset="0"/>
              <a:cs typeface="Arial" panose="020B0604020202020204" pitchFamily="34" charset="0"/>
            </a:endParaRPr>
          </a:p>
          <a:p>
            <a:pPr marL="349857" indent="-342900" algn="just">
              <a:buClr>
                <a:srgbClr val="FF0000"/>
              </a:buClr>
              <a:buFont typeface="Wingdings" panose="05000000000000000000" pitchFamily="2" charset="2"/>
              <a:buChar char="v"/>
            </a:pPr>
            <a:endParaRPr lang="tr-TR" sz="2000" b="1" dirty="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Sınavlar </a:t>
            </a:r>
            <a:r>
              <a:rPr lang="tr-TR" sz="2000" b="1" dirty="0">
                <a:latin typeface="Arial" panose="020B0604020202020204" pitchFamily="34" charset="0"/>
                <a:cs typeface="Arial" panose="020B0604020202020204" pitchFamily="34" charset="0"/>
              </a:rPr>
              <a:t>başlamadan önce salon görevlileri öğrencilere soruların cevaplarının cevap kağıdına mutlaka işaretlenmesi, cevap kağıdındaki imza bölümünü imzalaması hususunda gerekli uyarıyı yapacaktır.</a:t>
            </a:r>
          </a:p>
        </p:txBody>
      </p:sp>
      <p:sp>
        <p:nvSpPr>
          <p:cNvPr id="4" name="Unvan 4"/>
          <p:cNvSpPr txBox="1">
            <a:spLocks/>
          </p:cNvSpPr>
          <p:nvPr/>
        </p:nvSpPr>
        <p:spPr>
          <a:xfrm>
            <a:off x="468312" y="0"/>
            <a:ext cx="8675687" cy="90805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5"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err="1" smtClean="0">
                <a:solidFill>
                  <a:schemeClr val="bg1">
                    <a:lumMod val="50000"/>
                  </a:schemeClr>
                </a:solidFill>
              </a:rPr>
              <a:t>Muratpaşa</a:t>
            </a:r>
            <a:r>
              <a:rPr lang="tr-TR" sz="1200" dirty="0" smtClean="0">
                <a:solidFill>
                  <a:schemeClr val="bg1">
                    <a:lumMod val="50000"/>
                  </a:schemeClr>
                </a:solidFill>
              </a:rPr>
              <a:t> İlçe Milli Eğitim Müdürlüğü</a:t>
            </a:r>
            <a:endParaRPr lang="tr-TR" sz="1200" dirty="0">
              <a:solidFill>
                <a:schemeClr val="bg1">
                  <a:lumMod val="50000"/>
                </a:schemeClr>
              </a:solidFill>
            </a:endParaRPr>
          </a:p>
        </p:txBody>
      </p:sp>
    </p:spTree>
    <p:extLst>
      <p:ext uri="{BB962C8B-B14F-4D97-AF65-F5344CB8AC3E}">
        <p14:creationId xmlns:p14="http://schemas.microsoft.com/office/powerpoint/2010/main" val="82438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764704"/>
            <a:ext cx="8064896" cy="5601533"/>
          </a:xfrm>
          <a:prstGeom prst="rect">
            <a:avLst/>
          </a:prstGeom>
        </p:spPr>
        <p:txBody>
          <a:bodyPr wrap="square">
            <a:spAutoFit/>
          </a:bodyPr>
          <a:lstStyle/>
          <a:p>
            <a:pPr marL="464157" indent="-457200" algn="just">
              <a:buFont typeface="Arial" panose="020B0604020202020204" pitchFamily="34" charset="0"/>
              <a:buChar char="•"/>
            </a:pPr>
            <a:endParaRPr lang="tr-TR" b="1" dirty="0" smtClean="0">
              <a:latin typeface="Arial" panose="020B0604020202020204" pitchFamily="34" charset="0"/>
              <a:cs typeface="Arial" panose="020B0604020202020204" pitchFamily="34" charset="0"/>
            </a:endParaRPr>
          </a:p>
          <a:p>
            <a:pPr marL="6957" algn="just"/>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Sınavlar esnasında kopya çekildiğinin sınav görevlilerince tespit edilmesi halinde kopya çeken öğrencilerin sınavı iptal edilecektir. Salon görevlileri durumu açıklayıcı bilgileri sınıf yoklama çizelgesi üzerindeki tutanak bölümüne yazılacak ve </a:t>
            </a:r>
            <a:r>
              <a:rPr lang="tr-TR" sz="2000" b="1" dirty="0" err="1" smtClean="0">
                <a:latin typeface="Arial" panose="020B0604020202020204" pitchFamily="34" charset="0"/>
                <a:cs typeface="Arial" panose="020B0604020202020204" pitchFamily="34" charset="0"/>
              </a:rPr>
              <a:t>ÖDSGM’ne</a:t>
            </a:r>
            <a:r>
              <a:rPr lang="tr-TR" sz="2000" b="1" dirty="0" smtClean="0">
                <a:latin typeface="Arial" panose="020B0604020202020204" pitchFamily="34" charset="0"/>
                <a:cs typeface="Arial" panose="020B0604020202020204" pitchFamily="34" charset="0"/>
              </a:rPr>
              <a:t> gönderilecektir.</a:t>
            </a:r>
          </a:p>
          <a:p>
            <a:pPr marL="464157" indent="-457200" algn="just">
              <a:buClr>
                <a:srgbClr val="FF0000"/>
              </a:buClr>
              <a:buFont typeface="Wingdings" panose="05000000000000000000" pitchFamily="2" charset="2"/>
              <a:buChar char="v"/>
            </a:pPr>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endParaRPr lang="tr-TR" sz="2000" b="1" dirty="0" smtClean="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Salon görevlileri sınıf oturma düzenini güvenlik poşetinden çıkan öğrenci yoklama listesindeki </a:t>
            </a:r>
            <a:r>
              <a:rPr lang="tr-TR" sz="2000" b="1" dirty="0" smtClean="0">
                <a:solidFill>
                  <a:srgbClr val="FF0000"/>
                </a:solidFill>
                <a:latin typeface="Arial" panose="020B0604020202020204" pitchFamily="34" charset="0"/>
                <a:cs typeface="Arial" panose="020B0604020202020204" pitchFamily="34" charset="0"/>
              </a:rPr>
              <a:t>salon oturma düzeni </a:t>
            </a:r>
            <a:r>
              <a:rPr lang="tr-TR" sz="2000" b="1" dirty="0" smtClean="0">
                <a:latin typeface="Arial" panose="020B0604020202020204" pitchFamily="34" charset="0"/>
                <a:cs typeface="Arial" panose="020B0604020202020204" pitchFamily="34" charset="0"/>
              </a:rPr>
              <a:t>alanına işleyerek cevap kağıtlarıyla birlikte sınav güvenlik poşeti içerisine koyacaktır.</a:t>
            </a:r>
            <a:endParaRPr lang="tr-TR" sz="2000" b="1" dirty="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endParaRPr lang="tr-TR" sz="2000" b="1" dirty="0">
              <a:latin typeface="Arial" panose="020B0604020202020204" pitchFamily="34" charset="0"/>
              <a:cs typeface="Arial" panose="020B0604020202020204" pitchFamily="34" charset="0"/>
            </a:endParaRPr>
          </a:p>
          <a:p>
            <a:pPr marL="349857" indent="-342900" algn="just">
              <a:buClr>
                <a:srgbClr val="FF0000"/>
              </a:buClr>
              <a:buFont typeface="Wingdings" panose="05000000000000000000" pitchFamily="2" charset="2"/>
              <a:buChar char="v"/>
            </a:pPr>
            <a:endParaRPr lang="tr-TR" sz="2000" b="1" dirty="0">
              <a:latin typeface="Arial" panose="020B0604020202020204" pitchFamily="34" charset="0"/>
              <a:cs typeface="Arial" panose="020B0604020202020204" pitchFamily="34" charset="0"/>
            </a:endParaRPr>
          </a:p>
          <a:p>
            <a:pPr marL="464157" indent="-457200" algn="jus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Salon görevlilerince sınavın bitimine yakın son 15 dakikadan itibaren her 5 dakikada bir süre hatırlatılacak ve cevap kağıtlarının işaretlenmesinin unutulmaması hatırlatılacaktır.</a:t>
            </a:r>
            <a:endParaRPr lang="tr-TR" sz="2000" b="1" dirty="0">
              <a:latin typeface="Arial" panose="020B0604020202020204" pitchFamily="34" charset="0"/>
              <a:cs typeface="Arial" panose="020B0604020202020204" pitchFamily="34" charset="0"/>
            </a:endParaRPr>
          </a:p>
        </p:txBody>
      </p:sp>
      <p:sp>
        <p:nvSpPr>
          <p:cNvPr id="4" name="Unvan 4"/>
          <p:cNvSpPr txBox="1">
            <a:spLocks/>
          </p:cNvSpPr>
          <p:nvPr/>
        </p:nvSpPr>
        <p:spPr>
          <a:xfrm>
            <a:off x="468312" y="0"/>
            <a:ext cx="8675687" cy="90805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5"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err="1" smtClean="0">
                <a:solidFill>
                  <a:schemeClr val="bg1">
                    <a:lumMod val="50000"/>
                  </a:schemeClr>
                </a:solidFill>
              </a:rPr>
              <a:t>Muratpaşa</a:t>
            </a:r>
            <a:r>
              <a:rPr lang="tr-TR" sz="1200" dirty="0" smtClean="0">
                <a:solidFill>
                  <a:schemeClr val="bg1">
                    <a:lumMod val="50000"/>
                  </a:schemeClr>
                </a:solidFill>
              </a:rPr>
              <a:t> İlçe Milli Eğitim Müdürlüğü</a:t>
            </a:r>
            <a:endParaRPr lang="tr-TR" sz="1200" dirty="0">
              <a:solidFill>
                <a:schemeClr val="bg1">
                  <a:lumMod val="50000"/>
                </a:schemeClr>
              </a:solidFill>
            </a:endParaRPr>
          </a:p>
        </p:txBody>
      </p:sp>
    </p:spTree>
    <p:extLst>
      <p:ext uri="{BB962C8B-B14F-4D97-AF65-F5344CB8AC3E}">
        <p14:creationId xmlns:p14="http://schemas.microsoft.com/office/powerpoint/2010/main" val="380889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147248" cy="5001419"/>
          </a:xfrm>
        </p:spPr>
        <p:txBody>
          <a:bodyPr/>
          <a:lstStyle/>
          <a:p>
            <a:r>
              <a:rPr lang="tr-TR" b="1" dirty="0">
                <a:solidFill>
                  <a:srgbClr val="FF0000"/>
                </a:solidFill>
                <a:latin typeface="Arial" panose="020B0604020202020204" pitchFamily="34" charset="0"/>
                <a:cs typeface="Arial" panose="020B0604020202020204" pitchFamily="34" charset="0"/>
              </a:rPr>
              <a:t>İlçemizde 23- 24 Kasım 2016 Tarihinde Gerçekleştirilecek Olan Ortak Sınavlara Ait Sayısal Değerler Aşağıdadır</a:t>
            </a:r>
            <a:r>
              <a:rPr lang="tr-TR" b="1" dirty="0" smtClean="0">
                <a:solidFill>
                  <a:srgbClr val="FF0000"/>
                </a:solidFill>
                <a:latin typeface="Arial" panose="020B0604020202020204" pitchFamily="34" charset="0"/>
                <a:cs typeface="Arial" panose="020B0604020202020204" pitchFamily="34" charset="0"/>
              </a:rPr>
              <a:t>.</a:t>
            </a:r>
          </a:p>
          <a:p>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OKUL SAYISI              </a:t>
            </a:r>
            <a:r>
              <a:rPr lang="tr-TR" b="1" dirty="0" smtClean="0"/>
              <a:t>:       </a:t>
            </a:r>
            <a:r>
              <a:rPr lang="tr-TR" b="1" dirty="0" smtClean="0">
                <a:latin typeface="Arial" panose="020B0604020202020204" pitchFamily="34" charset="0"/>
                <a:cs typeface="Arial" panose="020B0604020202020204" pitchFamily="34" charset="0"/>
              </a:rPr>
              <a:t>  56</a:t>
            </a:r>
          </a:p>
          <a:p>
            <a:r>
              <a:rPr lang="tr-TR" b="1" dirty="0" smtClean="0">
                <a:latin typeface="Arial" panose="020B0604020202020204" pitchFamily="34" charset="0"/>
                <a:cs typeface="Arial" panose="020B0604020202020204" pitchFamily="34" charset="0"/>
              </a:rPr>
              <a:t>SALON SAYISI            :       409</a:t>
            </a:r>
          </a:p>
          <a:p>
            <a:r>
              <a:rPr lang="tr-TR" b="1" dirty="0" smtClean="0">
                <a:latin typeface="Arial" panose="020B0604020202020204" pitchFamily="34" charset="0"/>
                <a:cs typeface="Arial" panose="020B0604020202020204" pitchFamily="34" charset="0"/>
              </a:rPr>
              <a:t>SINAV GÖREVLİSİ      </a:t>
            </a:r>
            <a:r>
              <a:rPr lang="tr-TR" b="1" smtClean="0">
                <a:latin typeface="Arial" panose="020B0604020202020204" pitchFamily="34" charset="0"/>
                <a:cs typeface="Arial" panose="020B0604020202020204" pitchFamily="34" charset="0"/>
              </a:rPr>
              <a:t>:       1037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ÖĞRENCİ SAYISI        :       6510</a:t>
            </a:r>
          </a:p>
          <a:p>
            <a:pPr marL="0" indent="0">
              <a:buNone/>
            </a:pPr>
            <a:endParaRPr lang="tr-TR" b="1"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dirty="0" smtClean="0"/>
              <a:t>ORTAK SINAV SAYISAL DEĞERLER</a:t>
            </a:r>
            <a:endParaRPr lang="tr-TR" dirty="0"/>
          </a:p>
        </p:txBody>
      </p:sp>
    </p:spTree>
    <p:extLst>
      <p:ext uri="{BB962C8B-B14F-4D97-AF65-F5344CB8AC3E}">
        <p14:creationId xmlns:p14="http://schemas.microsoft.com/office/powerpoint/2010/main" val="116957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7477" y="1321026"/>
            <a:ext cx="8129045" cy="4143581"/>
          </a:xfrm>
          <a:prstGeom prst="rect">
            <a:avLst/>
          </a:prstGeom>
        </p:spPr>
        <p:txBody>
          <a:bodyPr wrap="square" lIns="80147" tIns="40074" rIns="80147" bIns="40074" anchor="ctr">
            <a:spAutoFit/>
          </a:bodyPr>
          <a:lstStyle/>
          <a:p>
            <a:pPr marL="473897" marR="8015" indent="-457200" algn="just">
              <a:buFont typeface="Arial" panose="020B0604020202020204" pitchFamily="34" charset="0"/>
              <a:buChar char="•"/>
            </a:pPr>
            <a:endParaRPr lang="tr" sz="3000" dirty="0" smtClean="0"/>
          </a:p>
          <a:p>
            <a:pPr marL="16697" marR="8015" algn="just"/>
            <a:r>
              <a:rPr lang="tr" sz="2400" b="1" dirty="0" smtClean="0">
                <a:solidFill>
                  <a:srgbClr val="FF0000"/>
                </a:solidFill>
                <a:latin typeface="Arial" panose="020B0604020202020204" pitchFamily="34" charset="0"/>
                <a:cs typeface="Arial" panose="020B0604020202020204" pitchFamily="34" charset="0"/>
              </a:rPr>
              <a:t>                          </a:t>
            </a:r>
            <a:r>
              <a:rPr lang="tr" sz="2800" b="1" dirty="0" smtClean="0">
                <a:solidFill>
                  <a:srgbClr val="FF0000"/>
                </a:solidFill>
                <a:latin typeface="Arial" panose="020B0604020202020204" pitchFamily="34" charset="0"/>
                <a:cs typeface="Arial" panose="020B0604020202020204" pitchFamily="34" charset="0"/>
              </a:rPr>
              <a:t>Sınav bitiminden sonra </a:t>
            </a:r>
          </a:p>
          <a:p>
            <a:pPr marL="473897" marR="8015" indent="-457200" algn="just">
              <a:buFont typeface="Arial" panose="020B0604020202020204" pitchFamily="34" charset="0"/>
              <a:buChar char="•"/>
            </a:pPr>
            <a:endParaRPr lang="tr" sz="2600" b="1" dirty="0" smtClean="0">
              <a:latin typeface="Arial" panose="020B0604020202020204" pitchFamily="34" charset="0"/>
              <a:cs typeface="Arial" panose="020B0604020202020204" pitchFamily="34" charset="0"/>
            </a:endParaRPr>
          </a:p>
          <a:p>
            <a:pPr marL="342900" indent="-342900" algn="just">
              <a:buClr>
                <a:srgbClr val="FF0000"/>
              </a:buClr>
              <a:buFont typeface="Wingdings" panose="05000000000000000000" pitchFamily="2" charset="2"/>
              <a:buChar char="v"/>
            </a:pPr>
            <a:r>
              <a:rPr lang="tr" sz="2000" b="1" dirty="0" smtClean="0">
                <a:latin typeface="Arial" panose="020B0604020202020204" pitchFamily="34" charset="0"/>
                <a:cs typeface="Arial" panose="020B0604020202020204" pitchFamily="34" charset="0"/>
              </a:rPr>
              <a:t>           Öğrenciler, cevap kağıdını sınav görevlilerine teslim edecek     ve salon yoklama listesine imzalarını atacaktır. Sınavlarını tamamlayan öğrencilerin sınav evrakı kesinlikle öğrenci sırasında bırakılmayacaktır. </a:t>
            </a:r>
          </a:p>
          <a:p>
            <a:pPr marL="473897" marR="8015" indent="-457200" algn="just">
              <a:buClr>
                <a:srgbClr val="FF0000"/>
              </a:buClr>
              <a:buFont typeface="Wingdings" panose="05000000000000000000" pitchFamily="2" charset="2"/>
              <a:buChar char="v"/>
            </a:pPr>
            <a:r>
              <a:rPr lang="tr" sz="2000" b="1" dirty="0" smtClean="0">
                <a:latin typeface="Arial" panose="020B0604020202020204" pitchFamily="34" charset="0"/>
                <a:cs typeface="Arial" panose="020B0604020202020204" pitchFamily="34" charset="0"/>
              </a:rPr>
              <a:t>     Sınav görevlileri, sınava ait evrakı öğrencilerin önünde kontrol ederek, yoklama </a:t>
            </a:r>
            <a:r>
              <a:rPr lang="tr" sz="2000" b="1" dirty="0">
                <a:latin typeface="Arial" panose="020B0604020202020204" pitchFamily="34" charset="0"/>
                <a:cs typeface="Arial" panose="020B0604020202020204" pitchFamily="34" charset="0"/>
              </a:rPr>
              <a:t>listesindeki sıraya göre </a:t>
            </a:r>
            <a:r>
              <a:rPr lang="tr" sz="2000" b="1" dirty="0" smtClean="0">
                <a:latin typeface="Arial" panose="020B0604020202020204" pitchFamily="34" charset="0"/>
                <a:cs typeface="Arial" panose="020B0604020202020204" pitchFamily="34" charset="0"/>
              </a:rPr>
              <a:t>toplayacak, cevap kağıtlarını sınav güvenlik torbasına koyup kapattıktan sonra soru kitapçıklarıyla birlikte bina sınav komisyonuna teslim edecektir.</a:t>
            </a:r>
            <a:endParaRPr lang="tr" sz="2000" b="1" dirty="0">
              <a:latin typeface="Arial" panose="020B0604020202020204" pitchFamily="34" charset="0"/>
              <a:cs typeface="Arial" panose="020B0604020202020204" pitchFamily="34" charset="0"/>
            </a:endParaRPr>
          </a:p>
        </p:txBody>
      </p:sp>
      <p:sp>
        <p:nvSpPr>
          <p:cNvPr id="4" name="Unvan 4"/>
          <p:cNvSpPr txBox="1">
            <a:spLocks/>
          </p:cNvSpPr>
          <p:nvPr/>
        </p:nvSpPr>
        <p:spPr>
          <a:xfrm>
            <a:off x="468312" y="0"/>
            <a:ext cx="8675687" cy="908050"/>
          </a:xfrm>
          <a:prstGeom prst="rect">
            <a:avLst/>
          </a:prstGeom>
        </p:spPr>
        <p:txBody>
          <a:bodyPr anchor="ct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tr-TR" sz="3000" dirty="0" smtClean="0"/>
              <a:t> SALON BAŞKANI VE GÖZETMENLERİN GÖREVLERİ</a:t>
            </a:r>
            <a:endParaRPr lang="tr-TR" sz="3000" dirty="0"/>
          </a:p>
        </p:txBody>
      </p:sp>
      <p:sp>
        <p:nvSpPr>
          <p:cNvPr id="5" name="4 Altbilgi Yer Tutucusu"/>
          <p:cNvSpPr txBox="1">
            <a:spLocks/>
          </p:cNvSpPr>
          <p:nvPr/>
        </p:nvSpPr>
        <p:spPr>
          <a:xfrm>
            <a:off x="3124200" y="6356350"/>
            <a:ext cx="2895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err="1" smtClean="0">
                <a:solidFill>
                  <a:schemeClr val="bg1">
                    <a:lumMod val="50000"/>
                  </a:schemeClr>
                </a:solidFill>
              </a:rPr>
              <a:t>Muratpaşa</a:t>
            </a:r>
            <a:r>
              <a:rPr lang="tr-TR" sz="1200" dirty="0" smtClean="0">
                <a:solidFill>
                  <a:schemeClr val="bg1">
                    <a:lumMod val="50000"/>
                  </a:schemeClr>
                </a:solidFill>
              </a:rPr>
              <a:t> İlçe Milli Eğitim Müdürlüğü</a:t>
            </a:r>
            <a:endParaRPr lang="tr-TR" sz="1200" dirty="0">
              <a:solidFill>
                <a:schemeClr val="bg1">
                  <a:lumMod val="50000"/>
                </a:schemeClr>
              </a:solidFill>
            </a:endParaRPr>
          </a:p>
        </p:txBody>
      </p:sp>
    </p:spTree>
    <p:extLst>
      <p:ext uri="{BB962C8B-B14F-4D97-AF65-F5344CB8AC3E}">
        <p14:creationId xmlns:p14="http://schemas.microsoft.com/office/powerpoint/2010/main" val="170430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3379" y="0"/>
            <a:ext cx="8229600" cy="1988840"/>
          </a:xfrm>
        </p:spPr>
        <p:txBody>
          <a:bodyPr/>
          <a:lstStyle/>
          <a:p>
            <a:pPr lvl="0"/>
            <a:r>
              <a:rPr lang="tr-TR" sz="2400" b="1" dirty="0">
                <a:latin typeface="Arial" pitchFamily="34" charset="0"/>
                <a:ea typeface="Times New Roman" pitchFamily="18" charset="0"/>
                <a:cs typeface="Arial" pitchFamily="34" charset="0"/>
              </a:rPr>
              <a:t>SINAV POŞETLERİ HAKKINDA BİLİNMESİ GEREKEN </a:t>
            </a:r>
            <a:r>
              <a:rPr lang="tr-TR" sz="2400" b="1" dirty="0" smtClean="0">
                <a:latin typeface="Arial" pitchFamily="34" charset="0"/>
                <a:ea typeface="Times New Roman" pitchFamily="18" charset="0"/>
                <a:cs typeface="Arial" pitchFamily="34" charset="0"/>
              </a:rPr>
              <a:t>HUSUSLAR</a:t>
            </a:r>
            <a:br>
              <a:rPr lang="tr-TR" sz="2400" b="1" dirty="0" smtClean="0">
                <a:latin typeface="Arial" pitchFamily="34" charset="0"/>
                <a:ea typeface="Times New Roman" pitchFamily="18" charset="0"/>
                <a:cs typeface="Arial" pitchFamily="34" charset="0"/>
              </a:rPr>
            </a:br>
            <a:r>
              <a:rPr lang="tr-TR" sz="2400" dirty="0">
                <a:latin typeface="Arial" pitchFamily="34" charset="0"/>
                <a:cs typeface="Arial" pitchFamily="34" charset="0"/>
              </a:rPr>
              <a:t/>
            </a:r>
            <a:br>
              <a:rPr lang="tr-TR" sz="2400" dirty="0">
                <a:latin typeface="Arial" pitchFamily="34" charset="0"/>
                <a:cs typeface="Arial" pitchFamily="34" charset="0"/>
              </a:rPr>
            </a:br>
            <a:endParaRPr lang="tr-TR" sz="24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204864"/>
            <a:ext cx="7417241" cy="4525963"/>
          </a:xfrm>
        </p:spPr>
      </p:pic>
      <p:sp>
        <p:nvSpPr>
          <p:cNvPr id="7" name="Rectangle 12"/>
          <p:cNvSpPr>
            <a:spLocks noChangeArrowheads="1"/>
          </p:cNvSpPr>
          <p:nvPr/>
        </p:nvSpPr>
        <p:spPr bwMode="auto">
          <a:xfrm>
            <a:off x="1" y="1064539"/>
            <a:ext cx="9092978" cy="91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spAutoFit/>
          </a:bodyPr>
          <a:lstStyle/>
          <a:p>
            <a:pPr algn="just" defTabSz="801472" eaLnBrk="0" fontAlgn="base" hangingPunct="0">
              <a:spcBef>
                <a:spcPct val="0"/>
              </a:spcBef>
              <a:spcAft>
                <a:spcPct val="0"/>
              </a:spcAf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Sınavlarda </a:t>
            </a:r>
            <a:r>
              <a:rPr kumimoji="0" lang="tr-T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çift yapıştırmalı güvenlik poşetleri</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kullanılacaktır. Sınav güvenlik poşetlerinin açılmasında ve kapatılmasında resimlerde görülen işlem sırasının dikkatlice uygulanması gerekmektedir.</a:t>
            </a:r>
            <a:endParaRPr lang="tr-TR" sz="2500" dirty="0">
              <a:latin typeface="Arial" pitchFamily="34" charset="0"/>
              <a:cs typeface="Arial" pitchFamily="34" charset="0"/>
            </a:endParaRPr>
          </a:p>
        </p:txBody>
      </p:sp>
    </p:spTree>
    <p:extLst>
      <p:ext uri="{BB962C8B-B14F-4D97-AF65-F5344CB8AC3E}">
        <p14:creationId xmlns:p14="http://schemas.microsoft.com/office/powerpoint/2010/main" val="352563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109969"/>
            <a:ext cx="8229600" cy="908050"/>
          </a:xfrm>
        </p:spPr>
        <p:txBody>
          <a:bodyPr/>
          <a:lstStyle/>
          <a:p>
            <a:r>
              <a:rPr lang="tr-TR" sz="2400" b="1" dirty="0">
                <a:latin typeface="Arial" pitchFamily="34" charset="0"/>
                <a:ea typeface="Times New Roman" pitchFamily="18" charset="0"/>
                <a:cs typeface="Arial" pitchFamily="34" charset="0"/>
              </a:rPr>
              <a:t>SINAV POŞETLERİ HAKKINDA BİLİNMESİ GEREKEN HUSUSLAR</a:t>
            </a:r>
            <a:r>
              <a:rPr lang="tr-TR" sz="2800" b="1" dirty="0">
                <a:latin typeface="Arial" pitchFamily="34" charset="0"/>
                <a:ea typeface="Times New Roman" pitchFamily="18" charset="0"/>
                <a:cs typeface="Arial" pitchFamily="34" charset="0"/>
              </a:rPr>
              <a:t/>
            </a:r>
            <a:br>
              <a:rPr lang="tr-TR" sz="2800" b="1" dirty="0">
                <a:latin typeface="Arial" pitchFamily="34" charset="0"/>
                <a:ea typeface="Times New Roman" pitchFamily="18" charset="0"/>
                <a:cs typeface="Arial" pitchFamily="34" charset="0"/>
              </a:rPr>
            </a:br>
            <a:endParaRPr lang="tr-TR" sz="2800" dirty="0"/>
          </a:p>
        </p:txBody>
      </p:sp>
      <p:pic>
        <p:nvPicPr>
          <p:cNvPr id="5" name="Medya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9513" y="1057160"/>
            <a:ext cx="8661648" cy="5108144"/>
          </a:xfrm>
        </p:spPr>
      </p:pic>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64805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274838"/>
            <a:ext cx="8280920" cy="3323987"/>
          </a:xfrm>
          <a:prstGeom prst="rect">
            <a:avLst/>
          </a:prstGeom>
        </p:spPr>
        <p:txBody>
          <a:bodyPr wrap="square">
            <a:spAutoFit/>
          </a:bodyPr>
          <a:lstStyle/>
          <a:p>
            <a:pPr marL="311683" indent="-299161">
              <a:buFont typeface="Wingdings" pitchFamily="2" charset="2"/>
              <a:buChar char="Ø"/>
            </a:pPr>
            <a:r>
              <a:rPr lang="tr" sz="3000" b="1" dirty="0" smtClean="0"/>
              <a:t>Gürültü </a:t>
            </a:r>
            <a:r>
              <a:rPr lang="tr" sz="3000" b="1" dirty="0"/>
              <a:t>çıkaran topuklu ayakkabılarla salonda dikkat dağıtacak şekilde ses çıkarılmayacaktır.</a:t>
            </a:r>
          </a:p>
          <a:p>
            <a:pPr marL="311683" marR="617133" indent="-299161">
              <a:buFont typeface="Wingdings" pitchFamily="2" charset="2"/>
              <a:buChar char="Ø"/>
            </a:pPr>
            <a:r>
              <a:rPr lang="tr" sz="3000" b="1" dirty="0"/>
              <a:t> Adaylara ait sınav evrakı dikkat çekici bir şekilde incelenmeyecektir.</a:t>
            </a:r>
          </a:p>
          <a:p>
            <a:pPr marL="311683" indent="-299161">
              <a:buFont typeface="Wingdings" pitchFamily="2" charset="2"/>
              <a:buChar char="Ø"/>
            </a:pPr>
            <a:r>
              <a:rPr lang="tr" sz="3000" b="1" dirty="0"/>
              <a:t> Çay, kahve vs. </a:t>
            </a:r>
            <a:r>
              <a:rPr lang="tr-TR" sz="3000" b="1" dirty="0"/>
              <a:t>i</a:t>
            </a:r>
            <a:r>
              <a:rPr lang="tr" sz="3000" b="1" dirty="0"/>
              <a:t>çilmeyecektir.</a:t>
            </a:r>
          </a:p>
          <a:p>
            <a:pPr marL="311683" indent="-299161">
              <a:buFont typeface="Wingdings" pitchFamily="2" charset="2"/>
              <a:buChar char="Ø"/>
            </a:pPr>
            <a:r>
              <a:rPr lang="tr" sz="3000" b="1" dirty="0"/>
              <a:t>  </a:t>
            </a:r>
            <a:r>
              <a:rPr lang="tr" sz="3000" b="1" dirty="0">
                <a:solidFill>
                  <a:srgbClr val="FF0000"/>
                </a:solidFill>
              </a:rPr>
              <a:t>Cep telefonları </a:t>
            </a:r>
            <a:r>
              <a:rPr lang="tr" sz="3000" b="1" dirty="0" smtClean="0">
                <a:solidFill>
                  <a:srgbClr val="FF0000"/>
                </a:solidFill>
              </a:rPr>
              <a:t>ile sınav salonlarına girilmeyecektir.</a:t>
            </a:r>
            <a:endParaRPr lang="tr" sz="3000" b="1" dirty="0">
              <a:solidFill>
                <a:srgbClr val="FF0000"/>
              </a:solidFill>
            </a:endParaRPr>
          </a:p>
        </p:txBody>
      </p:sp>
      <p:sp>
        <p:nvSpPr>
          <p:cNvPr id="4" name="İçerik Yer Tutucusu 3"/>
          <p:cNvSpPr>
            <a:spLocks noGrp="1"/>
          </p:cNvSpPr>
          <p:nvPr>
            <p:ph idx="1"/>
          </p:nvPr>
        </p:nvSpPr>
        <p:spPr/>
        <p:txBody>
          <a:bodyPr/>
          <a:lstStyle/>
          <a:p>
            <a:r>
              <a:rPr lang="tr-TR" b="1" dirty="0" smtClean="0">
                <a:solidFill>
                  <a:srgbClr val="FF0000"/>
                </a:solidFill>
                <a:latin typeface="Arial" panose="020B0604020202020204" pitchFamily="34" charset="0"/>
                <a:cs typeface="Arial" panose="020B0604020202020204" pitchFamily="34" charset="0"/>
              </a:rPr>
              <a:t>  SALON GÖREVLİLERİNİN DİKKATİNE;</a:t>
            </a:r>
            <a:endParaRPr lang="tr-TR" b="1" dirty="0">
              <a:solidFill>
                <a:srgbClr val="FF0000"/>
              </a:solidFill>
              <a:latin typeface="Arial" panose="020B0604020202020204" pitchFamily="34" charset="0"/>
              <a:cs typeface="Arial" panose="020B0604020202020204" pitchFamily="34" charset="0"/>
            </a:endParaRPr>
          </a:p>
        </p:txBody>
      </p:sp>
      <p:sp>
        <p:nvSpPr>
          <p:cNvPr id="6" name="Unvan 4"/>
          <p:cNvSpPr>
            <a:spLocks noGrp="1"/>
          </p:cNvSpPr>
          <p:nvPr>
            <p:ph type="title"/>
          </p:nvPr>
        </p:nvSpPr>
        <p:spPr>
          <a:xfrm>
            <a:off x="468312" y="0"/>
            <a:ext cx="8675687" cy="908050"/>
          </a:xfrm>
        </p:spPr>
        <p:txBody>
          <a:bodyPr/>
          <a:lstStyle/>
          <a:p>
            <a:r>
              <a:rPr lang="tr-TR" sz="3000" dirty="0" smtClean="0"/>
              <a:t> SALON BAŞKANI VE GÖZETMENLERİN GÖREVLERİ</a:t>
            </a:r>
            <a:endParaRPr lang="tr-TR" sz="3000" dirty="0"/>
          </a:p>
        </p:txBody>
      </p:sp>
      <p:sp>
        <p:nvSpPr>
          <p:cNvPr id="5" name="4 Altbilgi Yer Tutucusu"/>
          <p:cNvSpPr>
            <a:spLocks noGrp="1"/>
          </p:cNvSpPr>
          <p:nvPr>
            <p:ph type="ftr" sz="quarter" idx="11"/>
          </p:nvPr>
        </p:nvSpPr>
        <p:spPr>
          <a:xfrm>
            <a:off x="3124200" y="6356350"/>
            <a:ext cx="2895600" cy="365125"/>
          </a:xfrm>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Tree>
    <p:extLst>
      <p:ext uri="{BB962C8B-B14F-4D97-AF65-F5344CB8AC3E}">
        <p14:creationId xmlns:p14="http://schemas.microsoft.com/office/powerpoint/2010/main" val="74140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997839"/>
            <a:ext cx="8064896" cy="3539430"/>
          </a:xfrm>
          <a:prstGeom prst="rect">
            <a:avLst/>
          </a:prstGeom>
        </p:spPr>
        <p:txBody>
          <a:bodyPr wrap="square">
            <a:spAutoFit/>
          </a:bodyPr>
          <a:lstStyle/>
          <a:p>
            <a:pPr marL="5343"/>
            <a:r>
              <a:rPr lang="tr" sz="2800" b="1" dirty="0" smtClean="0">
                <a:solidFill>
                  <a:srgbClr val="FF0000"/>
                </a:solidFill>
                <a:latin typeface="Arial" panose="020B0604020202020204" pitchFamily="34" charset="0"/>
                <a:cs typeface="Arial" panose="020B0604020202020204" pitchFamily="34" charset="0"/>
              </a:rPr>
              <a:t>       SALON GÖREVLİLERİNİN DİKKATİNE;</a:t>
            </a:r>
            <a:endParaRPr lang="tr" sz="2800" b="1" dirty="0">
              <a:solidFill>
                <a:srgbClr val="FF0000"/>
              </a:solidFill>
              <a:latin typeface="Arial" panose="020B0604020202020204" pitchFamily="34" charset="0"/>
              <a:cs typeface="Arial" panose="020B0604020202020204" pitchFamily="34" charset="0"/>
            </a:endParaRPr>
          </a:p>
          <a:p>
            <a:pPr marL="311683" indent="-299161">
              <a:buFont typeface="Wingdings" pitchFamily="2" charset="2"/>
              <a:buChar char="Ø"/>
            </a:pPr>
            <a:r>
              <a:rPr lang="tr" sz="2800" b="1" dirty="0" smtClean="0">
                <a:latin typeface="Arial" panose="020B0604020202020204" pitchFamily="34" charset="0"/>
                <a:cs typeface="Arial" panose="020B0604020202020204" pitchFamily="34" charset="0"/>
              </a:rPr>
              <a:t> Salonda </a:t>
            </a:r>
            <a:r>
              <a:rPr lang="tr" sz="2800" b="1" dirty="0">
                <a:latin typeface="Arial" panose="020B0604020202020204" pitchFamily="34" charset="0"/>
                <a:cs typeface="Arial" panose="020B0604020202020204" pitchFamily="34" charset="0"/>
              </a:rPr>
              <a:t>gazete, kitap vs. okunmayacaktır.</a:t>
            </a:r>
          </a:p>
          <a:p>
            <a:pPr marL="311683" indent="-299161">
              <a:buFont typeface="Wingdings" pitchFamily="2" charset="2"/>
              <a:buChar char="Ø"/>
            </a:pPr>
            <a:r>
              <a:rPr lang="tr" sz="2800" b="1" dirty="0">
                <a:latin typeface="Arial" panose="020B0604020202020204" pitchFamily="34" charset="0"/>
                <a:cs typeface="Arial" panose="020B0604020202020204" pitchFamily="34" charset="0"/>
              </a:rPr>
              <a:t> </a:t>
            </a:r>
            <a:r>
              <a:rPr lang="tr" sz="2800" b="1" dirty="0" smtClean="0">
                <a:latin typeface="Arial" panose="020B0604020202020204" pitchFamily="34" charset="0"/>
                <a:cs typeface="Arial" panose="020B0604020202020204" pitchFamily="34" charset="0"/>
              </a:rPr>
              <a:t>Yüksek </a:t>
            </a:r>
            <a:r>
              <a:rPr lang="tr" sz="2800" b="1" dirty="0">
                <a:latin typeface="Arial" panose="020B0604020202020204" pitchFamily="34" charset="0"/>
                <a:cs typeface="Arial" panose="020B0604020202020204" pitchFamily="34" charset="0"/>
              </a:rPr>
              <a:t>sesle konuşulmayacaktır.</a:t>
            </a:r>
          </a:p>
          <a:p>
            <a:pPr marL="311683" indent="-299161">
              <a:buFont typeface="Wingdings" pitchFamily="2" charset="2"/>
              <a:buChar char="Ø"/>
            </a:pPr>
            <a:r>
              <a:rPr lang="tr" sz="2800" b="1" dirty="0">
                <a:latin typeface="Arial" panose="020B0604020202020204" pitchFamily="34" charset="0"/>
                <a:cs typeface="Arial" panose="020B0604020202020204" pitchFamily="34" charset="0"/>
              </a:rPr>
              <a:t> </a:t>
            </a:r>
            <a:r>
              <a:rPr lang="tr" sz="2800" b="1" dirty="0" smtClean="0">
                <a:latin typeface="Arial" panose="020B0604020202020204" pitchFamily="34" charset="0"/>
                <a:cs typeface="Arial" panose="020B0604020202020204" pitchFamily="34" charset="0"/>
              </a:rPr>
              <a:t>Sınav </a:t>
            </a:r>
            <a:r>
              <a:rPr lang="tr" sz="2800" b="1" dirty="0">
                <a:latin typeface="Arial" panose="020B0604020202020204" pitchFamily="34" charset="0"/>
                <a:cs typeface="Arial" panose="020B0604020202020204" pitchFamily="34" charset="0"/>
              </a:rPr>
              <a:t>süresince salon terk edilmeyecektir.</a:t>
            </a:r>
          </a:p>
          <a:p>
            <a:pPr marL="311683" indent="-299161">
              <a:buFont typeface="Wingdings" pitchFamily="2" charset="2"/>
              <a:buChar char="Ø"/>
            </a:pPr>
            <a:r>
              <a:rPr lang="tr" sz="2800" b="1" dirty="0" smtClean="0">
                <a:latin typeface="Arial" panose="020B0604020202020204" pitchFamily="34" charset="0"/>
                <a:cs typeface="Arial" panose="020B0604020202020204" pitchFamily="34" charset="0"/>
              </a:rPr>
              <a:t> </a:t>
            </a:r>
            <a:r>
              <a:rPr lang="tr" sz="2800" b="1" dirty="0">
                <a:latin typeface="Arial" panose="020B0604020202020204" pitchFamily="34" charset="0"/>
                <a:cs typeface="Arial" panose="020B0604020202020204" pitchFamily="34" charset="0"/>
              </a:rPr>
              <a:t>Adayın başında uzun </a:t>
            </a:r>
            <a:r>
              <a:rPr lang="tr" sz="2800" b="1" dirty="0" smtClean="0">
                <a:latin typeface="Arial" panose="020B0604020202020204" pitchFamily="34" charset="0"/>
                <a:cs typeface="Arial" panose="020B0604020202020204" pitchFamily="34" charset="0"/>
              </a:rPr>
              <a:t>süre beklenmeyecektir</a:t>
            </a:r>
            <a:r>
              <a:rPr lang="tr" sz="2800" b="1" dirty="0">
                <a:latin typeface="Arial" panose="020B0604020202020204" pitchFamily="34" charset="0"/>
                <a:cs typeface="Arial" panose="020B0604020202020204" pitchFamily="34" charset="0"/>
              </a:rPr>
              <a:t>.</a:t>
            </a:r>
          </a:p>
          <a:p>
            <a:pPr marL="311683" indent="-299161">
              <a:buFont typeface="Wingdings" pitchFamily="2" charset="2"/>
              <a:buChar char="Ø"/>
            </a:pPr>
            <a:r>
              <a:rPr lang="tr" sz="2800" b="1" dirty="0">
                <a:latin typeface="Arial" panose="020B0604020202020204" pitchFamily="34" charset="0"/>
                <a:cs typeface="Arial" panose="020B0604020202020204" pitchFamily="34" charset="0"/>
              </a:rPr>
              <a:t> Adaylarla sınav başladıktan sonra konuşulmayacaktır. </a:t>
            </a:r>
          </a:p>
        </p:txBody>
      </p:sp>
      <p:sp>
        <p:nvSpPr>
          <p:cNvPr id="4" name="İçerik Yer Tutucusu 3"/>
          <p:cNvSpPr>
            <a:spLocks noGrp="1"/>
          </p:cNvSpPr>
          <p:nvPr>
            <p:ph idx="1"/>
          </p:nvPr>
        </p:nvSpPr>
        <p:spPr/>
        <p:txBody>
          <a:bodyPr/>
          <a:lstStyle/>
          <a:p>
            <a:pPr marL="0" indent="0">
              <a:buNone/>
            </a:pPr>
            <a:r>
              <a:rPr lang="tr-TR" b="1" dirty="0" smtClean="0"/>
              <a:t>.</a:t>
            </a:r>
            <a:endParaRPr lang="tr-TR" b="1" dirty="0"/>
          </a:p>
        </p:txBody>
      </p:sp>
      <p:sp>
        <p:nvSpPr>
          <p:cNvPr id="5" name="Unvan 4"/>
          <p:cNvSpPr>
            <a:spLocks noGrp="1"/>
          </p:cNvSpPr>
          <p:nvPr>
            <p:ph type="title"/>
          </p:nvPr>
        </p:nvSpPr>
        <p:spPr>
          <a:xfrm>
            <a:off x="468312" y="0"/>
            <a:ext cx="8675687" cy="908050"/>
          </a:xfrm>
        </p:spPr>
        <p:txBody>
          <a:bodyPr/>
          <a:lstStyle/>
          <a:p>
            <a:r>
              <a:rPr lang="tr-TR" sz="3000" dirty="0" smtClean="0"/>
              <a:t> SALON BAŞKANI VE GÖZETMENLERİN GÖREVLERİ</a:t>
            </a:r>
            <a:endParaRPr lang="tr-TR" sz="3000" dirty="0"/>
          </a:p>
        </p:txBody>
      </p:sp>
      <p:sp>
        <p:nvSpPr>
          <p:cNvPr id="6" name="4 Altbilgi Yer Tutucusu"/>
          <p:cNvSpPr>
            <a:spLocks noGrp="1"/>
          </p:cNvSpPr>
          <p:nvPr>
            <p:ph type="ftr" sz="quarter" idx="11"/>
          </p:nvPr>
        </p:nvSpPr>
        <p:spPr>
          <a:xfrm>
            <a:off x="3124200" y="6356350"/>
            <a:ext cx="2895600" cy="365125"/>
          </a:xfrm>
        </p:spPr>
        <p:txBody>
          <a:bodyPr/>
          <a:lstStyle/>
          <a:p>
            <a:r>
              <a:rPr lang="tr-TR" dirty="0" err="1" smtClean="0"/>
              <a:t>Muratpaşa</a:t>
            </a:r>
            <a:r>
              <a:rPr lang="tr-TR" dirty="0" smtClean="0"/>
              <a:t> </a:t>
            </a:r>
            <a:r>
              <a:rPr lang="tr-TR" dirty="0"/>
              <a:t>İlçe Milli </a:t>
            </a:r>
            <a:r>
              <a:rPr lang="tr-TR" dirty="0" smtClean="0"/>
              <a:t>Eğitim Müdürlüğü</a:t>
            </a:r>
            <a:endParaRPr lang="tr-TR" dirty="0"/>
          </a:p>
        </p:txBody>
      </p:sp>
    </p:spTree>
    <p:extLst>
      <p:ext uri="{BB962C8B-B14F-4D97-AF65-F5344CB8AC3E}">
        <p14:creationId xmlns:p14="http://schemas.microsoft.com/office/powerpoint/2010/main" val="173883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Ortak </a:t>
            </a:r>
            <a:r>
              <a:rPr lang="tr-TR" b="1" dirty="0">
                <a:latin typeface="Arial" panose="020B0604020202020204" pitchFamily="34" charset="0"/>
                <a:cs typeface="Arial" panose="020B0604020202020204" pitchFamily="34" charset="0"/>
              </a:rPr>
              <a:t>sınavlara giriş şartlarını taşımadığı hâlde öğrencinin sınava girmesi,</a:t>
            </a:r>
          </a:p>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Cevap </a:t>
            </a:r>
            <a:r>
              <a:rPr lang="tr-TR" b="1" dirty="0">
                <a:latin typeface="Arial" panose="020B0604020202020204" pitchFamily="34" charset="0"/>
                <a:cs typeface="Arial" panose="020B0604020202020204" pitchFamily="34" charset="0"/>
              </a:rPr>
              <a:t>kâğıdının dönüş sınav güvenlik torbasından çıkmaması, zarar </a:t>
            </a:r>
            <a:r>
              <a:rPr lang="tr-TR" b="1" dirty="0" smtClean="0">
                <a:latin typeface="Arial" panose="020B0604020202020204" pitchFamily="34" charset="0"/>
                <a:cs typeface="Arial" panose="020B0604020202020204" pitchFamily="34" charset="0"/>
              </a:rPr>
              <a:t>görmüş olması </a:t>
            </a:r>
            <a:r>
              <a:rPr lang="tr-TR" b="1" dirty="0">
                <a:latin typeface="Arial" panose="020B0604020202020204" pitchFamily="34" charset="0"/>
                <a:cs typeface="Arial" panose="020B0604020202020204" pitchFamily="34" charset="0"/>
              </a:rPr>
              <a:t>ya da eksik çıkması,</a:t>
            </a:r>
          </a:p>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Öğrencinin </a:t>
            </a:r>
            <a:r>
              <a:rPr lang="tr-TR" b="1" dirty="0">
                <a:latin typeface="Arial" panose="020B0604020202020204" pitchFamily="34" charset="0"/>
                <a:cs typeface="Arial" panose="020B0604020202020204" pitchFamily="34" charset="0"/>
              </a:rPr>
              <a:t>herhangi bir öğrenciden ya da   dokümandan kopya çektiğinin sınav görevlilerince tespit edilmesi,</a:t>
            </a:r>
          </a:p>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Başka </a:t>
            </a:r>
            <a:r>
              <a:rPr lang="tr-TR" b="1" dirty="0">
                <a:latin typeface="Arial" panose="020B0604020202020204" pitchFamily="34" charset="0"/>
                <a:cs typeface="Arial" panose="020B0604020202020204" pitchFamily="34" charset="0"/>
              </a:rPr>
              <a:t>öğrencinin sınav evrakının kullanılması,</a:t>
            </a:r>
          </a:p>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Öğrencinin </a:t>
            </a:r>
            <a:r>
              <a:rPr lang="tr-TR" b="1" dirty="0">
                <a:latin typeface="Arial" panose="020B0604020202020204" pitchFamily="34" charset="0"/>
                <a:cs typeface="Arial" panose="020B0604020202020204" pitchFamily="34" charset="0"/>
              </a:rPr>
              <a:t>yerine başkasının sınava girmesi,</a:t>
            </a:r>
          </a:p>
          <a:p>
            <a:endParaRPr lang="tr-TR" b="1"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2800" dirty="0" smtClean="0"/>
              <a:t>ORTAK SINAVLARIN GERESİZ SAYILACAĞI DURUMLAR</a:t>
            </a:r>
            <a:endParaRPr lang="tr-TR" sz="2800" dirty="0"/>
          </a:p>
        </p:txBody>
      </p:sp>
    </p:spTree>
    <p:extLst>
      <p:ext uri="{BB962C8B-B14F-4D97-AF65-F5344CB8AC3E}">
        <p14:creationId xmlns:p14="http://schemas.microsoft.com/office/powerpoint/2010/main" val="113496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Cevap kağıdının okunmasını engelleyecek gereksiz karalamalardan dolayı optik okuyucu tarafından okunamaması </a:t>
            </a:r>
          </a:p>
          <a:p>
            <a:pPr marL="0" indent="0" algn="just">
              <a:spcAft>
                <a:spcPts val="526"/>
              </a:spcAft>
              <a:buClr>
                <a:srgbClr val="FF0000"/>
              </a:buClr>
              <a:buNone/>
            </a:pPr>
            <a:r>
              <a:rPr lang="tr-TR" sz="2000" b="1" dirty="0" smtClean="0">
                <a:latin typeface="Arial" panose="020B0604020202020204" pitchFamily="34" charset="0"/>
                <a:cs typeface="Arial" panose="020B0604020202020204" pitchFamily="34" charset="0"/>
              </a:rPr>
              <a:t> </a:t>
            </a:r>
          </a:p>
          <a:p>
            <a:pPr algn="just">
              <a:spcAft>
                <a:spcPts val="526"/>
              </a:spcAf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 Çanta, cep telefonu, saat, kablosuz iletişim sağlayan cihazlar, kulaklık, kolye, küpe, bilezik, yüzük, broş ve benzeri eşyalar ile her türlü elektronik veya mekanik cihazları öğrencinin sınav anında yanında bulundurması,</a:t>
            </a:r>
          </a:p>
          <a:p>
            <a:pPr marL="0" indent="0" algn="just">
              <a:spcAft>
                <a:spcPts val="526"/>
              </a:spcAft>
              <a:buClr>
                <a:srgbClr val="FF0000"/>
              </a:buClr>
              <a:buNone/>
            </a:pPr>
            <a:endParaRPr lang="tr-TR" sz="2000" b="1" dirty="0">
              <a:latin typeface="Arial" panose="020B0604020202020204" pitchFamily="34" charset="0"/>
              <a:cs typeface="Arial" panose="020B0604020202020204" pitchFamily="34" charset="0"/>
            </a:endParaRPr>
          </a:p>
          <a:p>
            <a:pPr algn="just">
              <a:spcAft>
                <a:spcPts val="526"/>
              </a:spcAft>
              <a:buClr>
                <a:srgbClr val="FF0000"/>
              </a:buClr>
              <a:buFont typeface="Wingdings" panose="05000000000000000000" pitchFamily="2" charset="2"/>
              <a:buChar char="v"/>
            </a:pPr>
            <a:r>
              <a:rPr lang="tr-TR" sz="2000" b="1" dirty="0" smtClean="0">
                <a:latin typeface="Arial" panose="020B0604020202020204" pitchFamily="34" charset="0"/>
                <a:cs typeface="Arial" panose="020B0604020202020204" pitchFamily="34" charset="0"/>
              </a:rPr>
              <a:t>    Dönüş   </a:t>
            </a:r>
            <a:r>
              <a:rPr lang="tr-TR" sz="2000" b="1" dirty="0">
                <a:latin typeface="Arial" panose="020B0604020202020204" pitchFamily="34" charset="0"/>
                <a:cs typeface="Arial" panose="020B0604020202020204" pitchFamily="34" charset="0"/>
              </a:rPr>
              <a:t>sınav   güvenlik   kutuları   dışında   posta   ya   da   farklı   bir   yolla   sınav   evrakı gönderilmesi</a:t>
            </a:r>
            <a:r>
              <a:rPr lang="tr-TR" sz="2000" b="1" dirty="0" smtClean="0">
                <a:latin typeface="Arial" panose="020B0604020202020204" pitchFamily="34" charset="0"/>
                <a:cs typeface="Arial" panose="020B0604020202020204" pitchFamily="34" charset="0"/>
              </a:rPr>
              <a:t>, </a:t>
            </a:r>
            <a:endParaRPr lang="tr-TR" sz="2000" b="1" dirty="0">
              <a:latin typeface="Arial" panose="020B0604020202020204" pitchFamily="34" charset="0"/>
              <a:cs typeface="Arial" panose="020B0604020202020204" pitchFamily="34" charset="0"/>
            </a:endParaRPr>
          </a:p>
          <a:p>
            <a:endParaRPr lang="tr-TR" sz="2000"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2800" dirty="0" smtClean="0"/>
              <a:t> ORTAK </a:t>
            </a:r>
            <a:r>
              <a:rPr lang="tr-TR" sz="2800" dirty="0"/>
              <a:t>SINAVLARIN GERESİZ SAYILACAĞI DURUMLAR</a:t>
            </a:r>
          </a:p>
        </p:txBody>
      </p:sp>
    </p:spTree>
    <p:extLst>
      <p:ext uri="{BB962C8B-B14F-4D97-AF65-F5344CB8AC3E}">
        <p14:creationId xmlns:p14="http://schemas.microsoft.com/office/powerpoint/2010/main" val="157522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spcAft>
                <a:spcPts val="526"/>
              </a:spcAft>
              <a:buClr>
                <a:srgbClr val="FF0000"/>
              </a:buClr>
              <a:buFont typeface="Wingdings" panose="05000000000000000000" pitchFamily="2" charset="2"/>
              <a:buChar char="v"/>
            </a:pPr>
            <a:r>
              <a:rPr lang="tr-TR" b="1" dirty="0" smtClean="0">
                <a:latin typeface="Arial" panose="020B0604020202020204" pitchFamily="34" charset="0"/>
                <a:cs typeface="Arial" panose="020B0604020202020204" pitchFamily="34" charset="0"/>
              </a:rPr>
              <a:t>  </a:t>
            </a:r>
            <a:r>
              <a:rPr lang="tr-TR" sz="3000" b="1" dirty="0" smtClean="0">
                <a:latin typeface="Arial" panose="020B0604020202020204" pitchFamily="34" charset="0"/>
                <a:cs typeface="Arial" panose="020B0604020202020204" pitchFamily="34" charset="0"/>
              </a:rPr>
              <a:t>Sınav </a:t>
            </a:r>
            <a:r>
              <a:rPr lang="tr-TR" sz="3000" b="1" dirty="0">
                <a:latin typeface="Arial" panose="020B0604020202020204" pitchFamily="34" charset="0"/>
                <a:cs typeface="Arial" panose="020B0604020202020204" pitchFamily="34" charset="0"/>
              </a:rPr>
              <a:t>evrakına zarar verilmesi (soru kitapçığını, cevap kâğıdını yırtmak, teslim etmemek ve  benzeri)  durumlarında  Millî  Eğitim  Bakanlığı  Merkezi  Sistem  Sınav  </a:t>
            </a:r>
            <a:r>
              <a:rPr lang="tr-TR" sz="3000" b="1" dirty="0" smtClean="0">
                <a:latin typeface="Arial" panose="020B0604020202020204" pitchFamily="34" charset="0"/>
                <a:cs typeface="Arial" panose="020B0604020202020204" pitchFamily="34" charset="0"/>
              </a:rPr>
              <a:t>Yönergesinde </a:t>
            </a:r>
            <a:r>
              <a:rPr lang="tr-TR" sz="3000" b="1" dirty="0">
                <a:latin typeface="Arial" panose="020B0604020202020204" pitchFamily="34" charset="0"/>
                <a:cs typeface="Arial" panose="020B0604020202020204" pitchFamily="34" charset="0"/>
              </a:rPr>
              <a:t>belirtilen  sınav  kuralları  ihlal  edildiği  için  sınav  görevlilerinin  ve  yetkililerin  tuttuğu tutanaklar da dikkate alınarak öğrencinin sınavı geçersiz sayılacaktır.</a:t>
            </a:r>
          </a:p>
          <a:p>
            <a:pPr algn="just">
              <a:spcAft>
                <a:spcPts val="526"/>
              </a:spcAft>
              <a:buClr>
                <a:srgbClr val="FF0000"/>
              </a:buClr>
              <a:buFont typeface="Wingdings" panose="05000000000000000000" pitchFamily="2" charset="2"/>
              <a:buChar char="v"/>
            </a:pPr>
            <a:r>
              <a:rPr lang="tr-TR" sz="3000" b="1" dirty="0" smtClean="0">
                <a:latin typeface="Arial" panose="020B0604020202020204" pitchFamily="34" charset="0"/>
                <a:cs typeface="Arial" panose="020B0604020202020204" pitchFamily="34" charset="0"/>
              </a:rPr>
              <a:t> </a:t>
            </a:r>
            <a:r>
              <a:rPr lang="tr-TR" sz="3000" b="1" dirty="0" smtClean="0">
                <a:solidFill>
                  <a:srgbClr val="FF0000"/>
                </a:solidFill>
                <a:latin typeface="Arial" panose="020B0604020202020204" pitchFamily="34" charset="0"/>
                <a:cs typeface="Arial" panose="020B0604020202020204" pitchFamily="34" charset="0"/>
              </a:rPr>
              <a:t>Ortak </a:t>
            </a:r>
            <a:r>
              <a:rPr lang="tr-TR" sz="3000" b="1" dirty="0">
                <a:solidFill>
                  <a:srgbClr val="FF0000"/>
                </a:solidFill>
                <a:latin typeface="Arial" panose="020B0604020202020204" pitchFamily="34" charset="0"/>
                <a:cs typeface="Arial" panose="020B0604020202020204" pitchFamily="34" charset="0"/>
              </a:rPr>
              <a:t>sınavı geçersiz sayılan öğrenciler mazeret sınavına alınmayacaktır.</a:t>
            </a:r>
          </a:p>
          <a:p>
            <a:endParaRPr lang="tr-TR"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sz="2800" dirty="0" smtClean="0"/>
              <a:t>   ORTAK </a:t>
            </a:r>
            <a:r>
              <a:rPr lang="tr-TR" sz="2800" dirty="0"/>
              <a:t>SINAVLARIN GERESİZ SAYILACAĞI DURUMLAR</a:t>
            </a:r>
          </a:p>
        </p:txBody>
      </p:sp>
    </p:spTree>
    <p:extLst>
      <p:ext uri="{BB962C8B-B14F-4D97-AF65-F5344CB8AC3E}">
        <p14:creationId xmlns:p14="http://schemas.microsoft.com/office/powerpoint/2010/main" val="201418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fontScale="77500" lnSpcReduction="20000"/>
          </a:bodyPr>
          <a:lstStyle/>
          <a:p>
            <a:pPr marL="450918" indent="-457200" algn="just">
              <a:buClr>
                <a:srgbClr val="FF0000"/>
              </a:buClr>
              <a:buFont typeface="Wingdings" panose="05000000000000000000" pitchFamily="2" charset="2"/>
              <a:buChar char="v"/>
            </a:pPr>
            <a:r>
              <a:rPr lang="tr" dirty="0" smtClean="0">
                <a:latin typeface="Arial" panose="020B0604020202020204" pitchFamily="34" charset="0"/>
                <a:cs typeface="Arial" pitchFamily="34" charset="0"/>
              </a:rPr>
              <a:t>      </a:t>
            </a:r>
            <a:r>
              <a:rPr lang="tr" b="1" dirty="0" smtClean="0">
                <a:latin typeface="Arial" panose="020B0604020202020204" pitchFamily="34" charset="0"/>
                <a:cs typeface="Arial" pitchFamily="34" charset="0"/>
              </a:rPr>
              <a:t>Salon </a:t>
            </a:r>
            <a:r>
              <a:rPr lang="tr" b="1" dirty="0">
                <a:latin typeface="Arial" pitchFamily="34" charset="0"/>
                <a:cs typeface="Arial" pitchFamily="34" charset="0"/>
              </a:rPr>
              <a:t>başkanları ile bina sınav komisyonu arasındaki irtibatı sağlayacaklar</a:t>
            </a:r>
            <a:r>
              <a:rPr lang="tr" b="1" dirty="0" smtClean="0">
                <a:latin typeface="Arial" pitchFamily="34" charset="0"/>
                <a:cs typeface="Arial" pitchFamily="34" charset="0"/>
              </a:rPr>
              <a:t>.</a:t>
            </a:r>
          </a:p>
          <a:p>
            <a:pPr marL="450918" indent="-457200" algn="just">
              <a:buClr>
                <a:srgbClr val="FF0000"/>
              </a:buClr>
              <a:buFont typeface="Wingdings" panose="05000000000000000000" pitchFamily="2" charset="2"/>
              <a:buChar char="v"/>
            </a:pPr>
            <a:r>
              <a:rPr lang="tr" b="1" dirty="0">
                <a:latin typeface="Arial" pitchFamily="34" charset="0"/>
                <a:cs typeface="Arial" pitchFamily="34" charset="0"/>
              </a:rPr>
              <a:t>	Ortak sınavlarda tuvalet ihtiyacı olan öğrencilere ve sağlık durumu nedeniyle tuvalete gitmesi gereken öğrencilere refakat edecekler.</a:t>
            </a:r>
          </a:p>
          <a:p>
            <a:pPr marL="450918" indent="-457200" algn="just">
              <a:buClr>
                <a:srgbClr val="FF0000"/>
              </a:buClr>
              <a:buFont typeface="Wingdings" panose="05000000000000000000" pitchFamily="2" charset="2"/>
              <a:buChar char="v"/>
            </a:pPr>
            <a:r>
              <a:rPr lang="tr" b="1" dirty="0">
                <a:latin typeface="Arial" pitchFamily="34" charset="0"/>
                <a:cs typeface="Arial" pitchFamily="34" charset="0"/>
              </a:rPr>
              <a:t>	Sınav görevi bulunmayan personel ile kişilerin bina ve katlarda bulunmamasını sağlayacaklar.</a:t>
            </a:r>
          </a:p>
          <a:p>
            <a:pPr marR="8015" algn="just">
              <a:buClr>
                <a:srgbClr val="FF0000"/>
              </a:buClr>
              <a:buFont typeface="Wingdings" panose="05000000000000000000" pitchFamily="2" charset="2"/>
              <a:buChar char="v"/>
            </a:pPr>
            <a:r>
              <a:rPr lang="tr" b="1" dirty="0" smtClean="0">
                <a:latin typeface="Arial" pitchFamily="34" charset="0"/>
                <a:cs typeface="Arial" pitchFamily="34" charset="0"/>
              </a:rPr>
              <a:t>      Sınav </a:t>
            </a:r>
            <a:r>
              <a:rPr lang="tr" b="1" dirty="0">
                <a:latin typeface="Arial" pitchFamily="34" charset="0"/>
                <a:cs typeface="Arial" pitchFamily="34" charset="0"/>
              </a:rPr>
              <a:t>bitiminde, adaylar salon ve katları tamamen boşaltana kadar görevine devam edecek, salon ve katların boşaldığına dair bina sınav komisyonu başkanını bilgilendireceklerdir.</a:t>
            </a:r>
          </a:p>
          <a:p>
            <a:pPr marR="8015" algn="just">
              <a:buClr>
                <a:srgbClr val="FF0000"/>
              </a:buClr>
              <a:buFont typeface="Wingdings" panose="05000000000000000000" pitchFamily="2" charset="2"/>
              <a:buChar char="v"/>
            </a:pPr>
            <a:r>
              <a:rPr lang="tr" b="1" dirty="0" smtClean="0">
                <a:latin typeface="Arial" pitchFamily="34" charset="0"/>
                <a:cs typeface="Arial" pitchFamily="34" charset="0"/>
              </a:rPr>
              <a:t>      Gelmeyen </a:t>
            </a:r>
            <a:r>
              <a:rPr lang="tr" b="1" dirty="0">
                <a:latin typeface="Arial" pitchFamily="34" charset="0"/>
                <a:cs typeface="Arial" pitchFamily="34" charset="0"/>
              </a:rPr>
              <a:t>öğretmenlerin yerine yedek öğretmenler görevlendirilecektir.</a:t>
            </a:r>
          </a:p>
          <a:p>
            <a:endParaRPr lang="tr-TR" dirty="0"/>
          </a:p>
        </p:txBody>
      </p:sp>
      <p:sp>
        <p:nvSpPr>
          <p:cNvPr id="2" name="Unvan 1"/>
          <p:cNvSpPr>
            <a:spLocks noGrp="1"/>
          </p:cNvSpPr>
          <p:nvPr>
            <p:ph type="title"/>
          </p:nvPr>
        </p:nvSpPr>
        <p:spPr>
          <a:xfrm>
            <a:off x="468312" y="0"/>
            <a:ext cx="8675687" cy="908050"/>
          </a:xfrm>
        </p:spPr>
        <p:txBody>
          <a:bodyPr/>
          <a:lstStyle/>
          <a:p>
            <a:r>
              <a:rPr lang="tr-TR" sz="3600" dirty="0" smtClean="0"/>
              <a:t>YEDEK GÖZETMENLERİN GÖREVLERİ</a:t>
            </a:r>
            <a:endParaRPr lang="tr-TR" sz="3600" dirty="0"/>
          </a:p>
        </p:txBody>
      </p:sp>
      <p:sp>
        <p:nvSpPr>
          <p:cNvPr id="4" name="4 Altbilgi Yer Tutucusu"/>
          <p:cNvSpPr>
            <a:spLocks noGrp="1"/>
          </p:cNvSpPr>
          <p:nvPr>
            <p:ph type="ftr" sz="quarter" idx="11"/>
          </p:nvPr>
        </p:nvSpPr>
        <p:spPr>
          <a:xfrm>
            <a:off x="3124200" y="6356350"/>
            <a:ext cx="2895600" cy="365125"/>
          </a:xfrm>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202168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smtClean="0"/>
              <a:t>MURATPAŞA </a:t>
            </a:r>
            <a:r>
              <a:rPr lang="tr-TR" sz="2800" dirty="0" smtClean="0"/>
              <a:t>İLÇE MİLLİ EĞİTİM MÜDÜRLÜĞÜ</a:t>
            </a:r>
            <a:endParaRPr lang="tr-TR" sz="2800" dirty="0"/>
          </a:p>
        </p:txBody>
      </p:sp>
      <p:sp>
        <p:nvSpPr>
          <p:cNvPr id="3" name="İçerik Yer Tutucusu 2"/>
          <p:cNvSpPr>
            <a:spLocks noGrp="1"/>
          </p:cNvSpPr>
          <p:nvPr>
            <p:ph idx="1"/>
          </p:nvPr>
        </p:nvSpPr>
        <p:spPr>
          <a:xfrm>
            <a:off x="251520" y="1600200"/>
            <a:ext cx="8640960" cy="4525963"/>
          </a:xfrm>
        </p:spPr>
        <p:txBody>
          <a:bodyPr/>
          <a:lstStyle/>
          <a:p>
            <a:pPr algn="just"/>
            <a:r>
              <a:rPr lang="tr-TR" sz="4000" b="1" dirty="0">
                <a:effectLst>
                  <a:outerShdw blurRad="38100" dist="38100" dir="2700000" algn="tl">
                    <a:srgbClr val="000000">
                      <a:alpha val="43137"/>
                    </a:srgbClr>
                  </a:outerShdw>
                </a:effectLst>
              </a:rPr>
              <a:t>Ortak Sınavların </a:t>
            </a:r>
            <a:r>
              <a:rPr lang="tr-TR" sz="4000" b="1" dirty="0" err="1" smtClean="0">
                <a:effectLst>
                  <a:outerShdw blurRad="38100" dist="38100" dir="2700000" algn="tl">
                    <a:srgbClr val="000000">
                      <a:alpha val="43137"/>
                    </a:srgbClr>
                  </a:outerShdw>
                </a:effectLst>
              </a:rPr>
              <a:t>Muratpaşa</a:t>
            </a:r>
            <a:r>
              <a:rPr lang="tr-TR" sz="4000" b="1" dirty="0" smtClean="0">
                <a:effectLst>
                  <a:outerShdw blurRad="38100" dist="38100" dir="2700000" algn="tl">
                    <a:srgbClr val="000000">
                      <a:alpha val="43137"/>
                    </a:srgbClr>
                  </a:outerShdw>
                </a:effectLst>
              </a:rPr>
              <a:t> İlçesinde sorunsuz </a:t>
            </a:r>
            <a:r>
              <a:rPr lang="tr-TR" sz="4000" b="1" dirty="0">
                <a:effectLst>
                  <a:outerShdw blurRad="38100" dist="38100" dir="2700000" algn="tl">
                    <a:srgbClr val="000000">
                      <a:alpha val="43137"/>
                    </a:srgbClr>
                  </a:outerShdw>
                </a:effectLst>
              </a:rPr>
              <a:t>ve güvenilir bir şekilde gerçekleşmesi hususunda sahada en yetkin ve etkin kişiler olarak yapacağınız katkılarınıza, emeğinize şimdiden sonsuz teşekkür ederiz. </a:t>
            </a:r>
            <a:endParaRPr lang="tr-TR" sz="4000" dirty="0"/>
          </a:p>
        </p:txBody>
      </p:sp>
      <p:sp>
        <p:nvSpPr>
          <p:cNvPr id="4" name="Altbilgi Yer Tutucusu 3"/>
          <p:cNvSpPr>
            <a:spLocks noGrp="1"/>
          </p:cNvSpPr>
          <p:nvPr>
            <p:ph type="ftr" sz="quarter" idx="11"/>
          </p:nvPr>
        </p:nvSpPr>
        <p:spPr>
          <a:xfrm>
            <a:off x="2123728" y="6356350"/>
            <a:ext cx="3896072" cy="365125"/>
          </a:xfrm>
        </p:spPr>
        <p:txBody>
          <a:bodyPr/>
          <a:lstStyle/>
          <a:p>
            <a:r>
              <a:rPr lang="tr-TR" dirty="0" smtClean="0"/>
              <a:t>                    </a:t>
            </a:r>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42931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smtClean="0"/>
          </a:p>
          <a:p>
            <a:endParaRPr lang="tr-TR" dirty="0" smtClean="0"/>
          </a:p>
          <a:p>
            <a:endParaRPr lang="tr-TR" dirty="0" smtClean="0"/>
          </a:p>
          <a:p>
            <a:pPr marL="0" indent="0">
              <a:buNone/>
            </a:pPr>
            <a:r>
              <a:rPr lang="tr-TR" dirty="0" smtClean="0"/>
              <a:t>                 </a:t>
            </a:r>
            <a:endParaRPr lang="tr-TR"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2651926103"/>
              </p:ext>
            </p:extLst>
          </p:nvPr>
        </p:nvGraphicFramePr>
        <p:xfrm>
          <a:off x="251519" y="1600200"/>
          <a:ext cx="8676963" cy="4205064"/>
        </p:xfrm>
        <a:graphic>
          <a:graphicData uri="http://schemas.openxmlformats.org/drawingml/2006/table">
            <a:tbl>
              <a:tblPr firstRow="1" bandRow="1">
                <a:tableStyleId>{5C22544A-7EE6-4342-B048-85BDC9FD1C3A}</a:tableStyleId>
              </a:tblPr>
              <a:tblGrid>
                <a:gridCol w="2088233">
                  <a:extLst>
                    <a:ext uri="{9D8B030D-6E8A-4147-A177-3AD203B41FA5}">
                      <a16:colId xmlns:a16="http://schemas.microsoft.com/office/drawing/2014/main" val="20000"/>
                    </a:ext>
                  </a:extLst>
                </a:gridCol>
                <a:gridCol w="3325905">
                  <a:extLst>
                    <a:ext uri="{9D8B030D-6E8A-4147-A177-3AD203B41FA5}">
                      <a16:colId xmlns:a16="http://schemas.microsoft.com/office/drawing/2014/main" val="20001"/>
                    </a:ext>
                  </a:extLst>
                </a:gridCol>
                <a:gridCol w="3262825">
                  <a:extLst>
                    <a:ext uri="{9D8B030D-6E8A-4147-A177-3AD203B41FA5}">
                      <a16:colId xmlns:a16="http://schemas.microsoft.com/office/drawing/2014/main" val="20002"/>
                    </a:ext>
                  </a:extLst>
                </a:gridCol>
              </a:tblGrid>
              <a:tr h="2266168">
                <a:tc>
                  <a:txBody>
                    <a:bodyPr/>
                    <a:lstStyle/>
                    <a:p>
                      <a:pPr algn="ctr"/>
                      <a:r>
                        <a:rPr lang="tr-TR" sz="3200" dirty="0" smtClean="0">
                          <a:latin typeface="Arial" panose="020B0604020202020204" pitchFamily="34" charset="0"/>
                          <a:cs typeface="Arial" panose="020B0604020202020204" pitchFamily="34" charset="0"/>
                        </a:rPr>
                        <a:t>DÖNEM</a:t>
                      </a:r>
                      <a:endParaRPr lang="tr-TR" sz="3200"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tr-TR" sz="3200" baseline="0" dirty="0" smtClean="0">
                          <a:latin typeface="Arial" panose="020B0604020202020204" pitchFamily="34" charset="0"/>
                          <a:cs typeface="Arial" panose="020B0604020202020204" pitchFamily="34" charset="0"/>
                        </a:rPr>
                        <a:t> </a:t>
                      </a:r>
                      <a:r>
                        <a:rPr lang="tr-TR" sz="3200" dirty="0" smtClean="0">
                          <a:latin typeface="Arial" panose="020B0604020202020204" pitchFamily="34" charset="0"/>
                          <a:cs typeface="Arial" panose="020B0604020202020204" pitchFamily="34" charset="0"/>
                        </a:rPr>
                        <a:t>SINAV                       TARİHLERİ</a:t>
                      </a:r>
                      <a:endParaRPr lang="tr-TR" sz="3200" dirty="0">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tr-TR" sz="3200" dirty="0" smtClean="0">
                          <a:latin typeface="Arial" panose="020B0604020202020204" pitchFamily="34" charset="0"/>
                          <a:cs typeface="Arial" panose="020B0604020202020204" pitchFamily="34" charset="0"/>
                        </a:rPr>
                        <a:t>   MAZERET                SINAV TARİHLERİ</a:t>
                      </a:r>
                      <a:endParaRPr lang="tr-TR" sz="3200" dirty="0">
                        <a:latin typeface="Arial" panose="020B0604020202020204" pitchFamily="34" charset="0"/>
                        <a:cs typeface="Arial" panose="020B0604020202020204" pitchFamily="34" charset="0"/>
                      </a:endParaRPr>
                    </a:p>
                  </a:txBody>
                  <a:tcPr anchor="ctr">
                    <a:solidFill>
                      <a:srgbClr val="00B0F0"/>
                    </a:solidFill>
                  </a:tcPr>
                </a:tc>
                <a:extLst>
                  <a:ext uri="{0D108BD9-81ED-4DB2-BD59-A6C34878D82A}">
                    <a16:rowId xmlns:a16="http://schemas.microsoft.com/office/drawing/2014/main" val="10000"/>
                  </a:ext>
                </a:extLst>
              </a:tr>
              <a:tr h="1044202">
                <a:tc>
                  <a:txBody>
                    <a:bodyPr/>
                    <a:lstStyle/>
                    <a:p>
                      <a:r>
                        <a:rPr lang="tr-TR" sz="2600" b="1" dirty="0" smtClean="0">
                          <a:latin typeface="Arial" panose="020B0604020202020204" pitchFamily="34" charset="0"/>
                          <a:cs typeface="Arial" panose="020B0604020202020204" pitchFamily="34" charset="0"/>
                        </a:rPr>
                        <a:t>I. DÖNEM</a:t>
                      </a:r>
                      <a:endParaRPr lang="tr-TR" sz="2600" b="1" dirty="0">
                        <a:latin typeface="Arial" panose="020B0604020202020204" pitchFamily="34" charset="0"/>
                        <a:cs typeface="Arial" panose="020B0604020202020204" pitchFamily="34" charset="0"/>
                      </a:endParaRPr>
                    </a:p>
                  </a:txBody>
                  <a:tcPr anchor="ctr"/>
                </a:tc>
                <a:tc>
                  <a:txBody>
                    <a:bodyPr/>
                    <a:lstStyle/>
                    <a:p>
                      <a:r>
                        <a:rPr lang="tr-TR" sz="2600" b="1" dirty="0" smtClean="0">
                          <a:latin typeface="Arial" panose="020B0604020202020204" pitchFamily="34" charset="0"/>
                          <a:cs typeface="Arial" panose="020B0604020202020204" pitchFamily="34" charset="0"/>
                        </a:rPr>
                        <a:t>23-24 KASIM 2016</a:t>
                      </a:r>
                      <a:endParaRPr lang="tr-TR" sz="2600" b="1" dirty="0">
                        <a:latin typeface="Arial" panose="020B0604020202020204" pitchFamily="34" charset="0"/>
                        <a:cs typeface="Arial" panose="020B0604020202020204" pitchFamily="34" charset="0"/>
                      </a:endParaRPr>
                    </a:p>
                  </a:txBody>
                  <a:tcPr anchor="ctr"/>
                </a:tc>
                <a:tc>
                  <a:txBody>
                    <a:bodyPr/>
                    <a:lstStyle/>
                    <a:p>
                      <a:r>
                        <a:rPr lang="tr-TR" sz="2600" b="1" dirty="0" smtClean="0">
                          <a:latin typeface="Arial" panose="020B0604020202020204" pitchFamily="34" charset="0"/>
                          <a:cs typeface="Arial" panose="020B0604020202020204" pitchFamily="34" charset="0"/>
                        </a:rPr>
                        <a:t>17-18 ARALIK 2016</a:t>
                      </a:r>
                      <a:endParaRPr lang="tr-TR" sz="2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94694">
                <a:tc>
                  <a:txBody>
                    <a:bodyPr/>
                    <a:lstStyle/>
                    <a:p>
                      <a:r>
                        <a:rPr lang="tr-TR" sz="2600" b="1" dirty="0" smtClean="0">
                          <a:latin typeface="Arial" panose="020B0604020202020204" pitchFamily="34" charset="0"/>
                          <a:cs typeface="Arial" panose="020B0604020202020204" pitchFamily="34" charset="0"/>
                        </a:rPr>
                        <a:t>II.DÖNEM</a:t>
                      </a:r>
                      <a:endParaRPr lang="tr-TR" sz="2600" b="1" dirty="0">
                        <a:latin typeface="Arial" panose="020B0604020202020204" pitchFamily="34" charset="0"/>
                        <a:cs typeface="Arial" panose="020B0604020202020204" pitchFamily="34" charset="0"/>
                      </a:endParaRPr>
                    </a:p>
                  </a:txBody>
                  <a:tcPr anchor="ctr">
                    <a:solidFill>
                      <a:schemeClr val="bg1">
                        <a:lumMod val="75000"/>
                      </a:schemeClr>
                    </a:solidFill>
                  </a:tcPr>
                </a:tc>
                <a:tc>
                  <a:txBody>
                    <a:bodyPr/>
                    <a:lstStyle/>
                    <a:p>
                      <a:r>
                        <a:rPr lang="tr-TR" sz="2600" b="1" dirty="0" smtClean="0">
                          <a:latin typeface="Arial" panose="020B0604020202020204" pitchFamily="34" charset="0"/>
                          <a:cs typeface="Arial" panose="020B0604020202020204" pitchFamily="34" charset="0"/>
                        </a:rPr>
                        <a:t>26-27 NİSAN 2017</a:t>
                      </a:r>
                      <a:endParaRPr lang="tr-TR" sz="2600" b="1" dirty="0">
                        <a:latin typeface="Arial" panose="020B0604020202020204" pitchFamily="34" charset="0"/>
                        <a:cs typeface="Arial" panose="020B0604020202020204" pitchFamily="34" charset="0"/>
                      </a:endParaRPr>
                    </a:p>
                  </a:txBody>
                  <a:tcPr anchor="ctr">
                    <a:solidFill>
                      <a:schemeClr val="bg1">
                        <a:lumMod val="75000"/>
                      </a:schemeClr>
                    </a:solidFill>
                  </a:tcPr>
                </a:tc>
                <a:tc>
                  <a:txBody>
                    <a:bodyPr/>
                    <a:lstStyle/>
                    <a:p>
                      <a:r>
                        <a:rPr lang="tr-TR" sz="2600" b="1" dirty="0" smtClean="0">
                          <a:latin typeface="Arial" panose="020B0604020202020204" pitchFamily="34" charset="0"/>
                          <a:cs typeface="Arial" panose="020B0604020202020204" pitchFamily="34" charset="0"/>
                        </a:rPr>
                        <a:t>20-21MAYIS 2017</a:t>
                      </a:r>
                      <a:endParaRPr lang="tr-TR" sz="2600" b="1" dirty="0">
                        <a:latin typeface="Arial" panose="020B060402020202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10002"/>
                  </a:ext>
                </a:extLst>
              </a:tr>
            </a:tbl>
          </a:graphicData>
        </a:graphic>
      </p:graphicFrame>
      <p:sp>
        <p:nvSpPr>
          <p:cNvPr id="5" name="Unvan 4"/>
          <p:cNvSpPr>
            <a:spLocks noGrp="1"/>
          </p:cNvSpPr>
          <p:nvPr>
            <p:ph type="title"/>
          </p:nvPr>
        </p:nvSpPr>
        <p:spPr/>
        <p:txBody>
          <a:bodyPr/>
          <a:lstStyle/>
          <a:p>
            <a:r>
              <a:rPr lang="tr-TR" dirty="0" smtClean="0"/>
              <a:t>ORTAK SINAV TARİHLERİ</a:t>
            </a:r>
            <a:endParaRPr lang="tr-TR" dirty="0"/>
          </a:p>
        </p:txBody>
      </p:sp>
    </p:spTree>
    <p:extLst>
      <p:ext uri="{BB962C8B-B14F-4D97-AF65-F5344CB8AC3E}">
        <p14:creationId xmlns:p14="http://schemas.microsoft.com/office/powerpoint/2010/main" val="222468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2" y="0"/>
            <a:ext cx="8675687" cy="908050"/>
          </a:xfrm>
        </p:spPr>
        <p:txBody>
          <a:bodyPr/>
          <a:lstStyle/>
          <a:p>
            <a:r>
              <a:rPr lang="tr-TR" sz="3200" dirty="0" smtClean="0"/>
              <a:t>MURATPAŞA İLÇE MİLLİ EĞİTİM MÜDÜRLÜĞÜ</a:t>
            </a:r>
            <a:endParaRPr lang="tr-TR" sz="32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2404385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280687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7224753"/>
              </p:ext>
            </p:extLst>
          </p:nvPr>
        </p:nvGraphicFramePr>
        <p:xfrm>
          <a:off x="323528" y="1340768"/>
          <a:ext cx="8229600" cy="4824536"/>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820888">
                  <a:extLst>
                    <a:ext uri="{9D8B030D-6E8A-4147-A177-3AD203B41FA5}">
                      <a16:colId xmlns:a16="http://schemas.microsoft.com/office/drawing/2014/main" val="20003"/>
                    </a:ext>
                  </a:extLst>
                </a:gridCol>
              </a:tblGrid>
              <a:tr h="1363456">
                <a:tc>
                  <a:txBody>
                    <a:bodyPr/>
                    <a:lstStyle/>
                    <a:p>
                      <a:pPr algn="ctr"/>
                      <a:r>
                        <a:rPr lang="tr-TR" sz="2000" dirty="0" smtClean="0">
                          <a:latin typeface="Arial" panose="020B0604020202020204" pitchFamily="34" charset="0"/>
                          <a:cs typeface="Arial" panose="020B0604020202020204" pitchFamily="34" charset="0"/>
                        </a:rPr>
                        <a:t>DERS ADI</a:t>
                      </a:r>
                      <a:endParaRPr lang="tr-TR" sz="2000"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tr-TR" sz="2000" dirty="0" smtClean="0">
                          <a:latin typeface="Arial" panose="020B0604020202020204" pitchFamily="34" charset="0"/>
                          <a:cs typeface="Arial" panose="020B0604020202020204" pitchFamily="34" charset="0"/>
                        </a:rPr>
                        <a:t>BAŞLAMA SAATİ </a:t>
                      </a:r>
                      <a:endParaRPr lang="tr-TR" sz="2000" dirty="0">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tr-TR" sz="2000" dirty="0" smtClean="0">
                          <a:latin typeface="Arial" panose="020B0604020202020204" pitchFamily="34" charset="0"/>
                          <a:cs typeface="Arial" panose="020B0604020202020204" pitchFamily="34" charset="0"/>
                        </a:rPr>
                        <a:t>SORU SAYISI</a:t>
                      </a:r>
                      <a:endParaRPr lang="tr-TR" sz="2000"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tr-TR" sz="2000" dirty="0" smtClean="0">
                          <a:latin typeface="Arial" panose="020B0604020202020204" pitchFamily="34" charset="0"/>
                          <a:cs typeface="Arial" panose="020B0604020202020204" pitchFamily="34" charset="0"/>
                        </a:rPr>
                        <a:t>SÜRESİ</a:t>
                      </a:r>
                      <a:endParaRPr lang="tr-TR" sz="2000" dirty="0">
                        <a:latin typeface="Arial" panose="020B0604020202020204" pitchFamily="34" charset="0"/>
                        <a:cs typeface="Arial" panose="020B0604020202020204" pitchFamily="34" charset="0"/>
                      </a:endParaRPr>
                    </a:p>
                  </a:txBody>
                  <a:tcPr anchor="ctr">
                    <a:solidFill>
                      <a:srgbClr val="FF0000"/>
                    </a:solidFill>
                  </a:tcPr>
                </a:tc>
                <a:extLst>
                  <a:ext uri="{0D108BD9-81ED-4DB2-BD59-A6C34878D82A}">
                    <a16:rowId xmlns:a16="http://schemas.microsoft.com/office/drawing/2014/main" val="10000"/>
                  </a:ext>
                </a:extLst>
              </a:tr>
              <a:tr h="1181426">
                <a:tc>
                  <a:txBody>
                    <a:bodyPr/>
                    <a:lstStyle/>
                    <a:p>
                      <a:pPr algn="ctr"/>
                      <a:r>
                        <a:rPr lang="tr-TR" sz="2000" b="1" dirty="0" smtClean="0">
                          <a:latin typeface="Arial" panose="020B0604020202020204" pitchFamily="34" charset="0"/>
                          <a:cs typeface="Arial" panose="020B0604020202020204" pitchFamily="34" charset="0"/>
                        </a:rPr>
                        <a:t>TÜRKÇE </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09.00</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20</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40 dakika</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val="10001"/>
                  </a:ext>
                </a:extLst>
              </a:tr>
              <a:tr h="1048812">
                <a:tc>
                  <a:txBody>
                    <a:bodyPr/>
                    <a:lstStyle/>
                    <a:p>
                      <a:pPr algn="ctr"/>
                      <a:r>
                        <a:rPr lang="tr-TR" sz="2000" b="1" dirty="0" smtClean="0">
                          <a:latin typeface="Arial" panose="020B0604020202020204" pitchFamily="34" charset="0"/>
                          <a:cs typeface="Arial" panose="020B0604020202020204" pitchFamily="34" charset="0"/>
                        </a:rPr>
                        <a:t>MATEMATİK</a:t>
                      </a:r>
                      <a:endParaRPr lang="tr-TR"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10.10</a:t>
                      </a:r>
                      <a:endParaRPr lang="tr-TR"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20</a:t>
                      </a:r>
                      <a:endParaRPr lang="tr-TR"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40 dakika</a:t>
                      </a:r>
                      <a:endParaRPr lang="tr-TR"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1230842">
                <a:tc>
                  <a:txBody>
                    <a:bodyPr/>
                    <a:lstStyle/>
                    <a:p>
                      <a:pPr algn="ctr"/>
                      <a:r>
                        <a:rPr lang="tr-TR" sz="2000" b="1" dirty="0" smtClean="0">
                          <a:latin typeface="Arial" panose="020B0604020202020204" pitchFamily="34" charset="0"/>
                          <a:cs typeface="Arial" panose="020B0604020202020204" pitchFamily="34" charset="0"/>
                        </a:rPr>
                        <a:t>DİN KÜLTÜRÜ     VE AHLAK BİLGİSİ</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11.20</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20</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tr-TR" sz="2000" b="1" dirty="0" smtClean="0">
                          <a:latin typeface="Arial" panose="020B0604020202020204" pitchFamily="34" charset="0"/>
                          <a:cs typeface="Arial" panose="020B0604020202020204" pitchFamily="34" charset="0"/>
                        </a:rPr>
                        <a:t>40 dakika</a:t>
                      </a:r>
                      <a:endParaRPr lang="tr-TR" sz="20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6" name="Unvan 5"/>
          <p:cNvSpPr>
            <a:spLocks noGrp="1"/>
          </p:cNvSpPr>
          <p:nvPr>
            <p:ph type="title"/>
          </p:nvPr>
        </p:nvSpPr>
        <p:spPr/>
        <p:txBody>
          <a:bodyPr/>
          <a:lstStyle/>
          <a:p>
            <a:r>
              <a:rPr lang="tr-TR" sz="3200" dirty="0" smtClean="0"/>
              <a:t>ORTAK SINAVLAR BİRİNCİ GÜN OTURUM</a:t>
            </a:r>
            <a:endParaRPr lang="tr-TR" sz="3200" dirty="0"/>
          </a:p>
        </p:txBody>
      </p:sp>
    </p:spTree>
    <p:extLst>
      <p:ext uri="{BB962C8B-B14F-4D97-AF65-F5344CB8AC3E}">
        <p14:creationId xmlns:p14="http://schemas.microsoft.com/office/powerpoint/2010/main" val="4026606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4026519585"/>
              </p:ext>
            </p:extLst>
          </p:nvPr>
        </p:nvGraphicFramePr>
        <p:xfrm>
          <a:off x="495300" y="1484784"/>
          <a:ext cx="8208912" cy="4641379"/>
        </p:xfrm>
        <a:graphic>
          <a:graphicData uri="http://schemas.openxmlformats.org/drawingml/2006/table">
            <a:tbl>
              <a:tblPr firstRow="1" bandRow="1">
                <a:tableStyleId>{5C22544A-7EE6-4342-B048-85BDC9FD1C3A}</a:tableStyleId>
              </a:tblPr>
              <a:tblGrid>
                <a:gridCol w="24205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791952">
                  <a:extLst>
                    <a:ext uri="{9D8B030D-6E8A-4147-A177-3AD203B41FA5}">
                      <a16:colId xmlns:a16="http://schemas.microsoft.com/office/drawing/2014/main" val="20002"/>
                    </a:ext>
                  </a:extLst>
                </a:gridCol>
                <a:gridCol w="2052228">
                  <a:extLst>
                    <a:ext uri="{9D8B030D-6E8A-4147-A177-3AD203B41FA5}">
                      <a16:colId xmlns:a16="http://schemas.microsoft.com/office/drawing/2014/main" val="20003"/>
                    </a:ext>
                  </a:extLst>
                </a:gridCol>
              </a:tblGrid>
              <a:tr h="1278675">
                <a:tc>
                  <a:txBody>
                    <a:bodyPr/>
                    <a:lstStyle/>
                    <a:p>
                      <a:pPr algn="ctr"/>
                      <a:r>
                        <a:rPr lang="tr-TR" dirty="0" smtClean="0">
                          <a:latin typeface="Arial" panose="020B0604020202020204" pitchFamily="34" charset="0"/>
                          <a:cs typeface="Arial" panose="020B0604020202020204" pitchFamily="34" charset="0"/>
                        </a:rPr>
                        <a:t>DERS ADI</a:t>
                      </a:r>
                      <a:endParaRPr lang="tr-TR"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tr-TR" dirty="0" smtClean="0">
                          <a:latin typeface="Arial" panose="020B0604020202020204" pitchFamily="34" charset="0"/>
                          <a:cs typeface="Arial" panose="020B0604020202020204" pitchFamily="34" charset="0"/>
                        </a:rPr>
                        <a:t>BAŞLAMA SAATİ</a:t>
                      </a:r>
                      <a:endParaRPr lang="tr-TR" dirty="0">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tr-TR" dirty="0" smtClean="0">
                          <a:latin typeface="Arial" panose="020B0604020202020204" pitchFamily="34" charset="0"/>
                          <a:cs typeface="Arial" panose="020B0604020202020204" pitchFamily="34" charset="0"/>
                        </a:rPr>
                        <a:t>SORU SAYISI</a:t>
                      </a:r>
                      <a:endParaRPr lang="tr-TR"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tr-TR" dirty="0" smtClean="0">
                          <a:latin typeface="Arial" panose="020B0604020202020204" pitchFamily="34" charset="0"/>
                          <a:cs typeface="Arial" panose="020B0604020202020204" pitchFamily="34" charset="0"/>
                        </a:rPr>
                        <a:t>SÜRESİ</a:t>
                      </a:r>
                      <a:endParaRPr lang="tr-TR" dirty="0">
                        <a:latin typeface="Arial" panose="020B0604020202020204" pitchFamily="34" charset="0"/>
                        <a:cs typeface="Arial" panose="020B0604020202020204" pitchFamily="34" charset="0"/>
                      </a:endParaRPr>
                    </a:p>
                  </a:txBody>
                  <a:tcPr anchor="ctr">
                    <a:solidFill>
                      <a:srgbClr val="FF0000"/>
                    </a:solidFill>
                  </a:tcPr>
                </a:tc>
                <a:extLst>
                  <a:ext uri="{0D108BD9-81ED-4DB2-BD59-A6C34878D82A}">
                    <a16:rowId xmlns:a16="http://schemas.microsoft.com/office/drawing/2014/main" val="10000"/>
                  </a:ext>
                </a:extLst>
              </a:tr>
              <a:tr h="1284301">
                <a:tc>
                  <a:txBody>
                    <a:bodyPr/>
                    <a:lstStyle/>
                    <a:p>
                      <a:pPr algn="ctr"/>
                      <a:r>
                        <a:rPr lang="tr-TR" b="1" dirty="0" smtClean="0">
                          <a:latin typeface="Arial" panose="020B0604020202020204" pitchFamily="34" charset="0"/>
                          <a:cs typeface="Arial" panose="020B0604020202020204" pitchFamily="34" charset="0"/>
                        </a:rPr>
                        <a:t>FEN</a:t>
                      </a:r>
                      <a:r>
                        <a:rPr lang="tr-TR" b="1" baseline="0" dirty="0" smtClean="0">
                          <a:latin typeface="Arial" panose="020B0604020202020204" pitchFamily="34" charset="0"/>
                          <a:cs typeface="Arial" panose="020B0604020202020204" pitchFamily="34" charset="0"/>
                        </a:rPr>
                        <a:t> VE TEKNOLOJİ</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09.00</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20</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40 dakika</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extLst>
                  <a:ext uri="{0D108BD9-81ED-4DB2-BD59-A6C34878D82A}">
                    <a16:rowId xmlns:a16="http://schemas.microsoft.com/office/drawing/2014/main" val="10001"/>
                  </a:ext>
                </a:extLst>
              </a:tr>
              <a:tr h="1168329">
                <a:tc>
                  <a:txBody>
                    <a:bodyPr/>
                    <a:lstStyle/>
                    <a:p>
                      <a:pPr algn="ctr"/>
                      <a:r>
                        <a:rPr lang="tr-TR" b="1" dirty="0" smtClean="0">
                          <a:latin typeface="Arial" panose="020B0604020202020204" pitchFamily="34" charset="0"/>
                          <a:cs typeface="Arial" panose="020B0604020202020204" pitchFamily="34" charset="0"/>
                        </a:rPr>
                        <a:t>TC.İNKILAP TAR. VE ATATÜRKÇÜLÜK</a:t>
                      </a:r>
                      <a:endParaRPr lang="tr-TR" b="1" dirty="0">
                        <a:latin typeface="Arial" panose="020B0604020202020204" pitchFamily="34" charset="0"/>
                        <a:cs typeface="Arial" panose="020B0604020202020204" pitchFamily="34" charset="0"/>
                      </a:endParaRPr>
                    </a:p>
                  </a:txBody>
                  <a:tcPr anchor="ctr">
                    <a:solidFill>
                      <a:schemeClr val="accent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10.10</a:t>
                      </a:r>
                      <a:endParaRPr lang="tr-TR" b="1" dirty="0">
                        <a:latin typeface="Arial" panose="020B0604020202020204" pitchFamily="34" charset="0"/>
                        <a:cs typeface="Arial" panose="020B0604020202020204" pitchFamily="34" charset="0"/>
                      </a:endParaRPr>
                    </a:p>
                  </a:txBody>
                  <a:tcPr anchor="ctr">
                    <a:solidFill>
                      <a:schemeClr val="accent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20</a:t>
                      </a:r>
                      <a:endParaRPr lang="tr-TR" b="1" dirty="0">
                        <a:latin typeface="Arial" panose="020B0604020202020204" pitchFamily="34" charset="0"/>
                        <a:cs typeface="Arial" panose="020B0604020202020204" pitchFamily="34" charset="0"/>
                      </a:endParaRPr>
                    </a:p>
                  </a:txBody>
                  <a:tcPr anchor="ctr">
                    <a:solidFill>
                      <a:schemeClr val="accent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40 dakika</a:t>
                      </a:r>
                      <a:endParaRPr lang="tr-TR" b="1" dirty="0">
                        <a:latin typeface="Arial" panose="020B0604020202020204" pitchFamily="34" charset="0"/>
                        <a:cs typeface="Arial" panose="020B0604020202020204" pitchFamily="34" charset="0"/>
                      </a:endParaRPr>
                    </a:p>
                  </a:txBody>
                  <a:tcPr anchor="ctr">
                    <a:solidFill>
                      <a:schemeClr val="accent2">
                        <a:lumMod val="40000"/>
                        <a:lumOff val="60000"/>
                      </a:schemeClr>
                    </a:solidFill>
                  </a:tcPr>
                </a:tc>
                <a:extLst>
                  <a:ext uri="{0D108BD9-81ED-4DB2-BD59-A6C34878D82A}">
                    <a16:rowId xmlns:a16="http://schemas.microsoft.com/office/drawing/2014/main" val="10002"/>
                  </a:ext>
                </a:extLst>
              </a:tr>
              <a:tr h="910074">
                <a:tc>
                  <a:txBody>
                    <a:bodyPr/>
                    <a:lstStyle/>
                    <a:p>
                      <a:pPr algn="ctr"/>
                      <a:r>
                        <a:rPr lang="tr-TR" b="1" dirty="0" smtClean="0">
                          <a:latin typeface="Arial" panose="020B0604020202020204" pitchFamily="34" charset="0"/>
                          <a:cs typeface="Arial" panose="020B0604020202020204" pitchFamily="34" charset="0"/>
                        </a:rPr>
                        <a:t>YABANCI DİL</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11.20</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20</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tr-TR" b="1" dirty="0" smtClean="0">
                          <a:latin typeface="Arial" panose="020B0604020202020204" pitchFamily="34" charset="0"/>
                          <a:cs typeface="Arial" panose="020B0604020202020204" pitchFamily="34" charset="0"/>
                        </a:rPr>
                        <a:t>40 dakika</a:t>
                      </a:r>
                      <a:endParaRPr lang="tr-TR" b="1"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extLst>
                  <a:ext uri="{0D108BD9-81ED-4DB2-BD59-A6C34878D82A}">
                    <a16:rowId xmlns:a16="http://schemas.microsoft.com/office/drawing/2014/main" val="10003"/>
                  </a:ext>
                </a:extLst>
              </a:tr>
            </a:tbl>
          </a:graphicData>
        </a:graphic>
      </p:graphicFrame>
      <p:sp>
        <p:nvSpPr>
          <p:cNvPr id="6" name="Unvan 5"/>
          <p:cNvSpPr>
            <a:spLocks noGrp="1"/>
          </p:cNvSpPr>
          <p:nvPr>
            <p:ph type="title"/>
          </p:nvPr>
        </p:nvSpPr>
        <p:spPr/>
        <p:txBody>
          <a:bodyPr/>
          <a:lstStyle/>
          <a:p>
            <a:r>
              <a:rPr lang="tr-TR" sz="3200" dirty="0" smtClean="0"/>
              <a:t>ORTAK SINAVLAR İKİNCİ GÜN OTURUM</a:t>
            </a:r>
            <a:endParaRPr lang="tr-TR" sz="3200" dirty="0"/>
          </a:p>
        </p:txBody>
      </p:sp>
    </p:spTree>
    <p:extLst>
      <p:ext uri="{BB962C8B-B14F-4D97-AF65-F5344CB8AC3E}">
        <p14:creationId xmlns:p14="http://schemas.microsoft.com/office/powerpoint/2010/main" val="318049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algn="just">
              <a:buClr>
                <a:srgbClr val="FF0000"/>
              </a:buClr>
              <a:buFont typeface="Wingdings" panose="05000000000000000000" pitchFamily="2" charset="2"/>
              <a:buChar char="v"/>
            </a:pPr>
            <a:r>
              <a:rPr lang="tr-TR" sz="3100" b="1" dirty="0" smtClean="0">
                <a:latin typeface="Arial" panose="020B0604020202020204" pitchFamily="34" charset="0"/>
                <a:cs typeface="Arial" panose="020B0604020202020204" pitchFamily="34" charset="0"/>
              </a:rPr>
              <a:t>    Ortak sınavlar, ülke genelinde saat 09.00, 10.10 ve 11.20 ‘de başlayacak  ve aynı anda yapılacaktır.</a:t>
            </a:r>
          </a:p>
          <a:p>
            <a:pPr marL="0" indent="0">
              <a:buNone/>
            </a:pPr>
            <a:r>
              <a:rPr lang="tr-TR" sz="3100" b="1" dirty="0" smtClean="0">
                <a:latin typeface="Arial" panose="020B0604020202020204" pitchFamily="34" charset="0"/>
                <a:cs typeface="Arial" panose="020B0604020202020204" pitchFamily="34" charset="0"/>
              </a:rPr>
              <a:t> </a:t>
            </a:r>
          </a:p>
          <a:p>
            <a:pPr algn="just">
              <a:buClr>
                <a:srgbClr val="FF0000"/>
              </a:buClr>
              <a:buFont typeface="Wingdings" panose="05000000000000000000" pitchFamily="2" charset="2"/>
              <a:buChar char="v"/>
            </a:pPr>
            <a:r>
              <a:rPr lang="tr-TR" sz="3100" b="1" dirty="0" smtClean="0">
                <a:latin typeface="Arial" panose="020B0604020202020204" pitchFamily="34" charset="0"/>
                <a:cs typeface="Arial" panose="020B0604020202020204" pitchFamily="34" charset="0"/>
              </a:rPr>
              <a:t>   Ortak sınavların yapıldığı günlerde sınavların yapıldığı okulda ders yapılmayacaktır. Ancak görevli olmayan öğretmenler 08.30’da okullarında hazır bulunacaklardır.</a:t>
            </a:r>
          </a:p>
          <a:p>
            <a:pPr algn="just">
              <a:buClr>
                <a:srgbClr val="FF0000"/>
              </a:buClr>
              <a:buFont typeface="Wingdings" panose="05000000000000000000" pitchFamily="2" charset="2"/>
              <a:buChar char="v"/>
            </a:pPr>
            <a:endParaRPr lang="tr-TR" sz="3100" b="1" dirty="0" smtClean="0">
              <a:latin typeface="Arial" panose="020B0604020202020204" pitchFamily="34" charset="0"/>
              <a:cs typeface="Arial" panose="020B0604020202020204" pitchFamily="34" charset="0"/>
            </a:endParaRPr>
          </a:p>
          <a:p>
            <a:pPr marL="0" indent="0">
              <a:buNone/>
            </a:pPr>
            <a:r>
              <a:rPr lang="tr-TR" b="1" dirty="0" smtClean="0">
                <a:latin typeface="Arial" panose="020B0604020202020204" pitchFamily="34" charset="0"/>
                <a:cs typeface="Arial" panose="020B0604020202020204" pitchFamily="34" charset="0"/>
              </a:rPr>
              <a:t>    </a:t>
            </a:r>
          </a:p>
          <a:p>
            <a:pPr marL="0" indent="0">
              <a:buNone/>
            </a:pPr>
            <a:r>
              <a:rPr lang="tr-TR" sz="3100" b="1" dirty="0" smtClean="0">
                <a:latin typeface="Arial" panose="020B0604020202020204" pitchFamily="34" charset="0"/>
                <a:cs typeface="Arial" panose="020B0604020202020204" pitchFamily="34" charset="0"/>
              </a:rPr>
              <a:t>    </a:t>
            </a:r>
            <a:endParaRPr lang="tr-TR" b="1"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5" name="Unvan 4"/>
          <p:cNvSpPr>
            <a:spLocks noGrp="1"/>
          </p:cNvSpPr>
          <p:nvPr>
            <p:ph type="title"/>
          </p:nvPr>
        </p:nvSpPr>
        <p:spPr>
          <a:xfrm>
            <a:off x="468312" y="0"/>
            <a:ext cx="8675687" cy="908050"/>
          </a:xfrm>
        </p:spPr>
        <p:txBody>
          <a:bodyPr/>
          <a:lstStyle/>
          <a:p>
            <a:r>
              <a:rPr lang="tr-TR" dirty="0" smtClean="0"/>
              <a:t>   ORTAK SINAVLARIN UYGULANMASI</a:t>
            </a:r>
            <a:endParaRPr lang="tr-TR" dirty="0"/>
          </a:p>
        </p:txBody>
      </p:sp>
    </p:spTree>
    <p:extLst>
      <p:ext uri="{BB962C8B-B14F-4D97-AF65-F5344CB8AC3E}">
        <p14:creationId xmlns:p14="http://schemas.microsoft.com/office/powerpoint/2010/main" val="2351967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r>
              <a:rPr lang="tr-TR" b="1" dirty="0" smtClean="0">
                <a:latin typeface="Arial" panose="020B0604020202020204" pitchFamily="34" charset="0"/>
                <a:ea typeface="Times New Roman" pitchFamily="18" charset="0"/>
                <a:cs typeface="Arial" panose="020B0604020202020204" pitchFamily="34" charset="0"/>
              </a:rPr>
              <a:t>   8. sınıf öğrencilerinin sınava gireceği sınıf ve sırayı gösteren listenin çıktısını e-Okul sistemi üzerinden alarak okullarında ilan etmek,</a:t>
            </a:r>
          </a:p>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endParaRPr lang="tr-TR" b="1" dirty="0" smtClean="0">
              <a:latin typeface="Arial" panose="020B0604020202020204" pitchFamily="34" charset="0"/>
              <a:ea typeface="Times New Roman" pitchFamily="18" charset="0"/>
              <a:cs typeface="Arial" panose="020B0604020202020204" pitchFamily="34" charset="0"/>
            </a:endParaRPr>
          </a:p>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r>
              <a:rPr lang="tr-TR" b="1" dirty="0" smtClean="0">
                <a:latin typeface="Arial" panose="020B0604020202020204" pitchFamily="34" charset="0"/>
                <a:ea typeface="Times New Roman" pitchFamily="18" charset="0"/>
                <a:cs typeface="Arial" panose="020B0604020202020204" pitchFamily="34" charset="0"/>
              </a:rPr>
              <a:t>   Sınav </a:t>
            </a:r>
            <a:r>
              <a:rPr lang="tr-TR" b="1" dirty="0">
                <a:latin typeface="Arial" panose="020B0604020202020204" pitchFamily="34" charset="0"/>
                <a:ea typeface="Times New Roman" pitchFamily="18" charset="0"/>
                <a:cs typeface="Arial" panose="020B0604020202020204" pitchFamily="34" charset="0"/>
              </a:rPr>
              <a:t>günü klimalar</a:t>
            </a:r>
            <a:r>
              <a:rPr lang="tr-TR" b="1" dirty="0" smtClean="0">
                <a:latin typeface="Arial" panose="020B0604020202020204" pitchFamily="34" charset="0"/>
                <a:ea typeface="Times New Roman" pitchFamily="18" charset="0"/>
                <a:cs typeface="Arial" panose="020B0604020202020204" pitchFamily="34" charset="0"/>
              </a:rPr>
              <a:t>, </a:t>
            </a:r>
            <a:r>
              <a:rPr lang="tr-TR" b="1" dirty="0">
                <a:latin typeface="Arial" panose="020B0604020202020204" pitchFamily="34" charset="0"/>
                <a:ea typeface="Times New Roman" pitchFamily="18" charset="0"/>
                <a:cs typeface="Arial" panose="020B0604020202020204" pitchFamily="34" charset="0"/>
              </a:rPr>
              <a:t>elektrik, telefon ve su tesisatları açık bulundurulacak, yeteri kadar pet şişe su, kalem, silgi ve kalem tıraş hazır bulundurulacak, sınav salonlarının güneş ışığı alan pencerelerine perde takılacaktır.</a:t>
            </a:r>
          </a:p>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endParaRPr lang="tr-TR" b="1" dirty="0" smtClean="0">
              <a:latin typeface="Arial" panose="020B0604020202020204" pitchFamily="34" charset="0"/>
              <a:ea typeface="Times New Roman" pitchFamily="18" charset="0"/>
              <a:cs typeface="Arial" panose="020B0604020202020204" pitchFamily="34" charset="0"/>
            </a:endParaRPr>
          </a:p>
          <a:p>
            <a:pPr algn="just" defTabSz="801472" fontAlgn="base">
              <a:spcBef>
                <a:spcPct val="0"/>
              </a:spcBef>
              <a:spcAft>
                <a:spcPct val="0"/>
              </a:spcAft>
              <a:buClr>
                <a:srgbClr val="FF0000"/>
              </a:buClr>
              <a:buFont typeface="Wingdings" panose="05000000000000000000" pitchFamily="2" charset="2"/>
              <a:buChar char="v"/>
              <a:tabLst>
                <a:tab pos="158625" algn="l"/>
                <a:tab pos="358992" algn="l"/>
              </a:tabLst>
            </a:pPr>
            <a:r>
              <a:rPr lang="tr-TR" b="1" dirty="0" smtClean="0">
                <a:latin typeface="Arial" panose="020B0604020202020204" pitchFamily="34" charset="0"/>
                <a:ea typeface="Times New Roman" pitchFamily="18" charset="0"/>
                <a:cs typeface="Arial" panose="020B0604020202020204" pitchFamily="34" charset="0"/>
              </a:rPr>
              <a:t>   Sınav </a:t>
            </a:r>
            <a:r>
              <a:rPr lang="tr-TR" b="1" dirty="0">
                <a:latin typeface="Arial" panose="020B0604020202020204" pitchFamily="34" charset="0"/>
                <a:ea typeface="Times New Roman" pitchFamily="18" charset="0"/>
                <a:cs typeface="Arial" panose="020B0604020202020204" pitchFamily="34" charset="0"/>
              </a:rPr>
              <a:t>yapılan </a:t>
            </a:r>
            <a:r>
              <a:rPr lang="tr-TR" b="1" dirty="0" smtClean="0">
                <a:latin typeface="Arial" panose="020B0604020202020204" pitchFamily="34" charset="0"/>
                <a:ea typeface="Times New Roman" pitchFamily="18" charset="0"/>
                <a:cs typeface="Arial" panose="020B0604020202020204" pitchFamily="34" charset="0"/>
              </a:rPr>
              <a:t>binaların </a:t>
            </a:r>
            <a:r>
              <a:rPr lang="tr-TR" b="1" dirty="0">
                <a:latin typeface="Arial" panose="020B0604020202020204" pitchFamily="34" charset="0"/>
                <a:ea typeface="Times New Roman" pitchFamily="18" charset="0"/>
                <a:cs typeface="Arial" panose="020B0604020202020204" pitchFamily="34" charset="0"/>
              </a:rPr>
              <a:t>bahçelerine (kurye araçları hariç) hiçbir araç alınmayacak, sınav başlamadan önce bahçede bulunan kişiler anons edilerek bahçe dışına alınacaktır.</a:t>
            </a:r>
            <a:endParaRPr lang="tr-TR" sz="5400" b="1" dirty="0">
              <a:latin typeface="Arial" panose="020B0604020202020204" pitchFamily="34" charset="0"/>
              <a:cs typeface="Arial" panose="020B0604020202020204" pitchFamily="34" charset="0"/>
            </a:endParaRPr>
          </a:p>
          <a:p>
            <a:endParaRPr lang="tr-TR"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
        <p:nvSpPr>
          <p:cNvPr id="7" name="Unvan 6"/>
          <p:cNvSpPr>
            <a:spLocks noGrp="1"/>
          </p:cNvSpPr>
          <p:nvPr>
            <p:ph type="title"/>
          </p:nvPr>
        </p:nvSpPr>
        <p:spPr>
          <a:xfrm>
            <a:off x="468312" y="0"/>
            <a:ext cx="8675687" cy="908050"/>
          </a:xfrm>
        </p:spPr>
        <p:txBody>
          <a:bodyPr/>
          <a:lstStyle/>
          <a:p>
            <a:r>
              <a:rPr lang="tr-TR" sz="3200" dirty="0" smtClean="0"/>
              <a:t>     OKUL MÜDÜRLÜKLERİNCE YAPILACAK İŞLEMLER</a:t>
            </a:r>
            <a:endParaRPr lang="tr-TR" sz="3200" dirty="0"/>
          </a:p>
        </p:txBody>
      </p:sp>
    </p:spTree>
    <p:extLst>
      <p:ext uri="{BB962C8B-B14F-4D97-AF65-F5344CB8AC3E}">
        <p14:creationId xmlns:p14="http://schemas.microsoft.com/office/powerpoint/2010/main" val="1894295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468312" y="0"/>
            <a:ext cx="8675687" cy="908050"/>
          </a:xfrm>
        </p:spPr>
        <p:txBody>
          <a:bodyPr/>
          <a:lstStyle/>
          <a:p>
            <a:r>
              <a:rPr lang="tr-TR" sz="3200" dirty="0" smtClean="0"/>
              <a:t>     OKUL </a:t>
            </a:r>
            <a:r>
              <a:rPr lang="tr-TR" sz="3200" dirty="0"/>
              <a:t>MÜDÜRLÜKLERİNCE YAPILACAK İŞLEMLER</a:t>
            </a:r>
          </a:p>
        </p:txBody>
      </p:sp>
      <p:sp>
        <p:nvSpPr>
          <p:cNvPr id="3" name="İçerik Yer Tutucusu 2"/>
          <p:cNvSpPr>
            <a:spLocks noGrp="1"/>
          </p:cNvSpPr>
          <p:nvPr>
            <p:ph idx="1"/>
          </p:nvPr>
        </p:nvSpPr>
        <p:spPr/>
        <p:txBody>
          <a:bodyPr>
            <a:noAutofit/>
          </a:bodyPr>
          <a:lstStyle/>
          <a:p>
            <a:pPr algn="just">
              <a:buClr>
                <a:srgbClr val="FF0000"/>
              </a:buClr>
              <a:buFont typeface="Wingdings" panose="05000000000000000000" pitchFamily="2" charset="2"/>
              <a:buChar char="v"/>
            </a:pPr>
            <a:r>
              <a:rPr lang="tr" sz="2800" b="1" dirty="0" smtClean="0">
                <a:latin typeface="Arial" panose="020B0604020202020204" pitchFamily="34" charset="0"/>
                <a:cs typeface="Arial" pitchFamily="34" charset="0"/>
              </a:rPr>
              <a:t>    Sınav </a:t>
            </a:r>
            <a:r>
              <a:rPr lang="tr" sz="2800" b="1" dirty="0">
                <a:latin typeface="Arial" panose="020B0604020202020204" pitchFamily="34" charset="0"/>
                <a:cs typeface="Arial" pitchFamily="34" charset="0"/>
              </a:rPr>
              <a:t>salonlarının ve salondaki sıraların Bakanlığın gönderdiği sınav oturma planı doğrultusunda </a:t>
            </a:r>
            <a:r>
              <a:rPr lang="tr" sz="2800" b="1" dirty="0" smtClean="0">
                <a:latin typeface="Arial" panose="020B0604020202020204" pitchFamily="34" charset="0"/>
                <a:cs typeface="Arial" pitchFamily="34" charset="0"/>
              </a:rPr>
              <a:t>numaralandırarak </a:t>
            </a:r>
            <a:r>
              <a:rPr lang="tr" sz="2800" b="1" dirty="0" smtClean="0">
                <a:solidFill>
                  <a:srgbClr val="FF0000"/>
                </a:solidFill>
                <a:latin typeface="Arial" pitchFamily="34" charset="0"/>
                <a:cs typeface="Arial" pitchFamily="34" charset="0"/>
              </a:rPr>
              <a:t>(1 </a:t>
            </a:r>
            <a:r>
              <a:rPr lang="tr" sz="2800" b="1" i="1" dirty="0">
                <a:solidFill>
                  <a:srgbClr val="FF0000"/>
                </a:solidFill>
                <a:latin typeface="Arial" panose="020B0604020202020204" pitchFamily="34" charset="0"/>
                <a:cs typeface="Arial" pitchFamily="34" charset="0"/>
              </a:rPr>
              <a:t>nolu salon zemin kattan başlamak suretiyle üst katlara doğru artarak devam edecektir</a:t>
            </a:r>
            <a:r>
              <a:rPr lang="tr" sz="2800" b="1" i="1" dirty="0" smtClean="0">
                <a:solidFill>
                  <a:srgbClr val="FF0000"/>
                </a:solidFill>
                <a:latin typeface="Arial" panose="020B0604020202020204" pitchFamily="34" charset="0"/>
                <a:cs typeface="Arial" pitchFamily="34" charset="0"/>
              </a:rPr>
              <a:t>)</a:t>
            </a:r>
            <a:r>
              <a:rPr lang="tr" sz="2800" b="1" dirty="0">
                <a:solidFill>
                  <a:srgbClr val="FF0000"/>
                </a:solidFill>
                <a:latin typeface="Arial" pitchFamily="34" charset="0"/>
                <a:cs typeface="Arial" pitchFamily="34" charset="0"/>
              </a:rPr>
              <a:t>,</a:t>
            </a:r>
            <a:r>
              <a:rPr lang="tr" sz="2800" b="1" i="1" spc="131" dirty="0" smtClean="0">
                <a:solidFill>
                  <a:srgbClr val="FF0000"/>
                </a:solidFill>
                <a:latin typeface="Arial" pitchFamily="34" charset="0"/>
                <a:cs typeface="Arial" pitchFamily="34" charset="0"/>
              </a:rPr>
              <a:t>(</a:t>
            </a:r>
            <a:r>
              <a:rPr lang="tr" sz="2800" b="1" i="1" spc="131" dirty="0">
                <a:solidFill>
                  <a:srgbClr val="FF0000"/>
                </a:solidFill>
                <a:latin typeface="Arial" pitchFamily="34" charset="0"/>
                <a:cs typeface="Arial" pitchFamily="34" charset="0"/>
              </a:rPr>
              <a:t>1</a:t>
            </a:r>
            <a:r>
              <a:rPr lang="tr" sz="2800" b="1" i="1" dirty="0">
                <a:solidFill>
                  <a:srgbClr val="FF0000"/>
                </a:solidFill>
                <a:latin typeface="Arial" pitchFamily="34" charset="0"/>
                <a:cs typeface="Arial" pitchFamily="34" charset="0"/>
              </a:rPr>
              <a:t> nolu sıra öğretmen masasının önünden başlayacaktır. S </a:t>
            </a:r>
            <a:r>
              <a:rPr lang="tr" sz="2800" b="1" i="1" dirty="0" smtClean="0">
                <a:solidFill>
                  <a:srgbClr val="FF0000"/>
                </a:solidFill>
                <a:latin typeface="Arial" pitchFamily="34" charset="0"/>
                <a:cs typeface="Arial" pitchFamily="34" charset="0"/>
              </a:rPr>
              <a:t>kuralı gereğince</a:t>
            </a:r>
            <a:r>
              <a:rPr lang="tr" sz="2800" b="1" i="1" dirty="0">
                <a:solidFill>
                  <a:srgbClr val="FF0000"/>
                </a:solidFill>
                <a:latin typeface="Arial" pitchFamily="34" charset="0"/>
                <a:cs typeface="Arial" pitchFamily="34" charset="0"/>
              </a:rPr>
              <a:t> </a:t>
            </a:r>
            <a:r>
              <a:rPr lang="tr" sz="2800" b="1" i="1" dirty="0" smtClean="0">
                <a:solidFill>
                  <a:srgbClr val="FF0000"/>
                </a:solidFill>
                <a:latin typeface="Arial" pitchFamily="34" charset="0"/>
                <a:cs typeface="Arial" pitchFamily="34" charset="0"/>
              </a:rPr>
              <a:t> kapıya </a:t>
            </a:r>
            <a:r>
              <a:rPr lang="tr" sz="2800" b="1" i="1" dirty="0">
                <a:solidFill>
                  <a:srgbClr val="FF0000"/>
                </a:solidFill>
                <a:latin typeface="Arial" pitchFamily="34" charset="0"/>
                <a:cs typeface="Arial" pitchFamily="34" charset="0"/>
              </a:rPr>
              <a:t>doğru artarak devam edecektir)</a:t>
            </a:r>
            <a:r>
              <a:rPr lang="tr" sz="2800" b="1" i="1" dirty="0">
                <a:latin typeface="Arial" pitchFamily="34" charset="0"/>
                <a:cs typeface="Arial" pitchFamily="34" charset="0"/>
              </a:rPr>
              <a:t> </a:t>
            </a:r>
            <a:r>
              <a:rPr lang="tr" sz="2800" b="1" dirty="0">
                <a:latin typeface="Arial" pitchFamily="34" charset="0"/>
                <a:cs typeface="Arial" pitchFamily="34" charset="0"/>
              </a:rPr>
              <a:t>sınavdan 1(bir) gün önce hazır duruma gelmesi </a:t>
            </a:r>
            <a:r>
              <a:rPr lang="tr" sz="2800" b="1" dirty="0" smtClean="0">
                <a:latin typeface="Arial" pitchFamily="34" charset="0"/>
                <a:cs typeface="Arial" pitchFamily="34" charset="0"/>
              </a:rPr>
              <a:t>sağlanacak</a:t>
            </a:r>
            <a:endParaRPr lang="tr-TR" sz="2800" b="1" dirty="0"/>
          </a:p>
        </p:txBody>
      </p:sp>
      <p:sp>
        <p:nvSpPr>
          <p:cNvPr id="4" name="Altbilgi Yer Tutucusu 3"/>
          <p:cNvSpPr>
            <a:spLocks noGrp="1"/>
          </p:cNvSpPr>
          <p:nvPr>
            <p:ph type="ftr" sz="quarter" idx="11"/>
          </p:nvPr>
        </p:nvSpPr>
        <p:spPr/>
        <p:txBody>
          <a:bodyPr/>
          <a:lstStyle/>
          <a:p>
            <a:r>
              <a:rPr lang="tr-TR" dirty="0" err="1" smtClean="0"/>
              <a:t>Muratpaşa</a:t>
            </a:r>
            <a:r>
              <a:rPr lang="tr-TR" dirty="0" smtClean="0"/>
              <a:t> İlçe Milli Eğitim Müdürlüğü</a:t>
            </a:r>
            <a:endParaRPr lang="tr-TR" dirty="0"/>
          </a:p>
        </p:txBody>
      </p:sp>
    </p:spTree>
    <p:extLst>
      <p:ext uri="{BB962C8B-B14F-4D97-AF65-F5344CB8AC3E}">
        <p14:creationId xmlns:p14="http://schemas.microsoft.com/office/powerpoint/2010/main" val="224360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8DABF9BD-248A-4E08-9947-AEDED88B307C}" vid="{F98CB840-BDCD-4B7F-91B0-C02535B56971}"/>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4024</TotalTime>
  <Words>2117</Words>
  <Application>Microsoft Office PowerPoint</Application>
  <PresentationFormat>Ekran Gösterisi (4:3)</PresentationFormat>
  <Paragraphs>257</Paragraphs>
  <Slides>40</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Times New Roman</vt:lpstr>
      <vt:lpstr>Wingdings</vt:lpstr>
      <vt:lpstr>Tema1</vt:lpstr>
      <vt:lpstr>MURATPAŞA İLÇE MİLLİ EĞİTİM MÜDÜRLÜĞÜ</vt:lpstr>
      <vt:lpstr>   MURATPAŞA İLÇE MİLLİ EĞİTİM MÜDÜRLÜĞÜ</vt:lpstr>
      <vt:lpstr>ORTAK SINAV SAYISAL DEĞERLER</vt:lpstr>
      <vt:lpstr>ORTAK SINAV TARİHLERİ</vt:lpstr>
      <vt:lpstr>ORTAK SINAVLAR BİRİNCİ GÜN OTURUM</vt:lpstr>
      <vt:lpstr>ORTAK SINAVLAR İKİNCİ GÜN OTURUM</vt:lpstr>
      <vt:lpstr>   ORTAK SINAVLARIN UYGULANMASI</vt:lpstr>
      <vt:lpstr>     OKUL MÜDÜRLÜKLERİNCE YAPILACAK İŞLEMLER</vt:lpstr>
      <vt:lpstr>     OKUL MÜDÜRLÜKLERİNCE YAPILACAK İŞLEMLER</vt:lpstr>
      <vt:lpstr>ORTAK SINAV SALON ÖRNEK OTURMA DÜZENİ</vt:lpstr>
      <vt:lpstr>    OKUL MÜDÜRLÜKLERİNCE YAPILACAK İŞLEMLER</vt:lpstr>
      <vt:lpstr>ÖZEL EĞİTİM İHTİYACI OLAN ÖĞRENCİLERLE İLGİLİ İŞLEMLER </vt:lpstr>
      <vt:lpstr>ÖZEL EĞİTİM İHTİYACI OLAN ÖĞRENCİLERLE İLGİLİ İŞLEMLER </vt:lpstr>
      <vt:lpstr>ÖZEL EĞİTİM İHTİYACI OLAN ÖĞRENCİLERLE İLGİLİ İŞLEMLER </vt:lpstr>
      <vt:lpstr>  BİNA SINAV KOMİSYONUNUN GÖREVLERİ</vt:lpstr>
      <vt:lpstr>  BİNA SINAV KOMİSYONUNUN GÖREVLERİ</vt:lpstr>
      <vt:lpstr>  BİNA SINAV KOMİSYONUNUN GÖREVLERİ</vt:lpstr>
      <vt:lpstr>  BİNA SINAV KOMİSYONUNUN GÖREVLERİ</vt:lpstr>
      <vt:lpstr>   BİNA SINAV KOMİSYONUNUN GÖREVLERİ</vt:lpstr>
      <vt:lpstr>  BİNA SINAV KOMİSYONUNUN GÖREVLERİ</vt:lpstr>
      <vt:lpstr> BİNA SINAV KOMİSYONUNUN GÖREVLERİ</vt:lpstr>
      <vt:lpstr>   BİNA SINAV KOMİSYONUNUN GÖREVLERİ</vt:lpstr>
      <vt:lpstr> SALON BAŞKANI VE GÖZETMENLERİN GÖREVLERİ</vt:lpstr>
      <vt:lpstr>PowerPoint Sunusu</vt:lpstr>
      <vt:lpstr>PowerPoint Sunusu</vt:lpstr>
      <vt:lpstr>PowerPoint Sunusu</vt:lpstr>
      <vt:lpstr>PowerPoint Sunusu</vt:lpstr>
      <vt:lpstr>PowerPoint Sunusu</vt:lpstr>
      <vt:lpstr>PowerPoint Sunusu</vt:lpstr>
      <vt:lpstr>PowerPoint Sunusu</vt:lpstr>
      <vt:lpstr>SINAV POŞETLERİ HAKKINDA BİLİNMESİ GEREKEN HUSUSLAR  </vt:lpstr>
      <vt:lpstr>SINAV POŞETLERİ HAKKINDA BİLİNMESİ GEREKEN HUSUSLAR </vt:lpstr>
      <vt:lpstr> SALON BAŞKANI VE GÖZETMENLERİN GÖREVLERİ</vt:lpstr>
      <vt:lpstr> SALON BAŞKANI VE GÖZETMENLERİN GÖREVLERİ</vt:lpstr>
      <vt:lpstr>ORTAK SINAVLARIN GERESİZ SAYILACAĞI DURUMLAR</vt:lpstr>
      <vt:lpstr> ORTAK SINAVLARIN GERESİZ SAYILACAĞI DURUMLAR</vt:lpstr>
      <vt:lpstr>   ORTAK SINAVLARIN GERESİZ SAYILACAĞI DURUMLAR</vt:lpstr>
      <vt:lpstr>YEDEK GÖZETMENLERİN GÖREVLERİ</vt:lpstr>
      <vt:lpstr>MURATPAŞA İLÇE MİLLİ EĞİTİM MÜDÜRLÜĞÜ</vt:lpstr>
      <vt:lpstr>MURATPAŞA İLÇE MİLLİ EĞİTİM MÜDÜRLÜĞÜ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exper</dc:creator>
  <cp:lastModifiedBy>Hülya YÜZGEÇ</cp:lastModifiedBy>
  <cp:revision>683</cp:revision>
  <cp:lastPrinted>2016-11-15T08:47:19Z</cp:lastPrinted>
  <dcterms:created xsi:type="dcterms:W3CDTF">2013-10-25T05:10:43Z</dcterms:created>
  <dcterms:modified xsi:type="dcterms:W3CDTF">2016-11-16T08:34:56Z</dcterms:modified>
</cp:coreProperties>
</file>