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53D40-4DDD-48D6-B348-0C3A3E577C1A}" type="datetimeFigureOut">
              <a:rPr lang="tr-TR" smtClean="0"/>
              <a:t>16.11.2016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F7FD2-1CFA-4F2E-9B71-6AA3E8AF4320}" type="slidenum">
              <a:rPr lang="tr-TR" smtClean="0"/>
              <a:t>‹#›</a:t>
            </a:fld>
            <a:endParaRPr lang="tr-TR"/>
          </a:p>
        </p:txBody>
      </p:sp>
    </p:spTree>
    <p:extLst>
      <p:ext uri="{BB962C8B-B14F-4D97-AF65-F5344CB8AC3E}">
        <p14:creationId xmlns:p14="http://schemas.microsoft.com/office/powerpoint/2010/main" val="344410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FA767611-5113-438C-A532-F74648A84BDD}" type="slidenum">
              <a:rPr lang="tr-TR" smtClean="0"/>
              <a:pPr>
                <a:defRPr/>
              </a:pPr>
              <a:t>1</a:t>
            </a:fld>
            <a:endParaRPr lang="tr-TR"/>
          </a:p>
        </p:txBody>
      </p:sp>
    </p:spTree>
    <p:extLst>
      <p:ext uri="{BB962C8B-B14F-4D97-AF65-F5344CB8AC3E}">
        <p14:creationId xmlns:p14="http://schemas.microsoft.com/office/powerpoint/2010/main" val="302502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9657A0D-2C21-4474-BF39-805140F9ED52}" type="datetimeFigureOut">
              <a:rPr lang="tr-TR" smtClean="0"/>
              <a:t>16.11.2016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11846047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1325563"/>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9657A0D-2C21-4474-BF39-805140F9ED52}" type="datetimeFigureOut">
              <a:rPr lang="tr-TR" smtClean="0"/>
              <a:t>16.11.2016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116447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1" y="365125"/>
            <a:ext cx="2628900" cy="5811838"/>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1" y="365125"/>
            <a:ext cx="7734300" cy="58118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9657A0D-2C21-4474-BF39-805140F9ED52}" type="datetimeFigureOut">
              <a:rPr lang="tr-TR" smtClean="0"/>
              <a:t>16.11.2016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427306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844676"/>
            <a:ext cx="109728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Başlık 6"/>
          <p:cNvSpPr>
            <a:spLocks noGrp="1"/>
          </p:cNvSpPr>
          <p:nvPr>
            <p:ph type="title"/>
          </p:nvPr>
        </p:nvSpPr>
        <p:spPr>
          <a:xfrm>
            <a:off x="609600" y="836613"/>
            <a:ext cx="10972800" cy="7874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134296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92101" y="227013"/>
            <a:ext cx="9969500" cy="1143000"/>
          </a:xfrm>
          <a:prstGeom prst="rect">
            <a:avLst/>
          </a:prstGeo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51367" y="1598613"/>
            <a:ext cx="4821767" cy="4497387"/>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376334" y="1598613"/>
            <a:ext cx="4823884" cy="4497387"/>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9"/>
          <p:cNvSpPr>
            <a:spLocks noGrp="1" noChangeArrowheads="1"/>
          </p:cNvSpPr>
          <p:nvPr>
            <p:ph type="dt" sz="half" idx="10"/>
          </p:nvPr>
        </p:nvSpPr>
        <p:spPr>
          <a:ln/>
        </p:spPr>
        <p:txBody>
          <a:bodyPr/>
          <a:lstStyle>
            <a:lvl1pPr>
              <a:defRPr/>
            </a:lvl1pPr>
          </a:lstStyle>
          <a:p>
            <a:fld id="{79657A0D-2C21-4474-BF39-805140F9ED52}" type="datetimeFigureOut">
              <a:rPr lang="tr-TR" smtClean="0"/>
              <a:t>16.11.2016</a:t>
            </a:fld>
            <a:endParaRPr lang="tr-TR"/>
          </a:p>
        </p:txBody>
      </p:sp>
      <p:sp>
        <p:nvSpPr>
          <p:cNvPr id="6" name="Rectangle 60"/>
          <p:cNvSpPr>
            <a:spLocks noGrp="1" noChangeArrowheads="1"/>
          </p:cNvSpPr>
          <p:nvPr>
            <p:ph type="ftr" sz="quarter" idx="11"/>
          </p:nvPr>
        </p:nvSpPr>
        <p:spPr>
          <a:ln/>
        </p:spPr>
        <p:txBody>
          <a:bodyPr/>
          <a:lstStyle>
            <a:lvl1pPr>
              <a:defRPr/>
            </a:lvl1pPr>
          </a:lstStyle>
          <a:p>
            <a:endParaRPr lang="tr-TR"/>
          </a:p>
        </p:txBody>
      </p:sp>
      <p:sp>
        <p:nvSpPr>
          <p:cNvPr id="7" name="Rectangle 61"/>
          <p:cNvSpPr>
            <a:spLocks noGrp="1" noChangeArrowheads="1"/>
          </p:cNvSpPr>
          <p:nvPr>
            <p:ph type="sldNum" sz="quarter" idx="12"/>
          </p:nvPr>
        </p:nvSpPr>
        <p:spPr>
          <a:ln/>
        </p:spPr>
        <p:txBody>
          <a:bodyPr/>
          <a:lstStyle>
            <a:lvl1pPr>
              <a:defRPr/>
            </a:lvl1pPr>
          </a:lstStyle>
          <a:p>
            <a:fld id="{99E51599-1ADA-4055-A9A7-80345111D9DC}" type="slidenum">
              <a:rPr lang="tr-TR" smtClean="0"/>
              <a:t>‹#›</a:t>
            </a:fld>
            <a:endParaRPr lang="tr-TR"/>
          </a:p>
        </p:txBody>
      </p:sp>
    </p:spTree>
    <p:extLst>
      <p:ext uri="{BB962C8B-B14F-4D97-AF65-F5344CB8AC3E}">
        <p14:creationId xmlns:p14="http://schemas.microsoft.com/office/powerpoint/2010/main" val="33244439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12192000" cy="6858000"/>
          </a:xfrm>
          <a:prstGeom prst="rect">
            <a:avLst/>
          </a:prstGeom>
        </p:spPr>
      </p:pic>
      <p:sp>
        <p:nvSpPr>
          <p:cNvPr id="2" name="1 Başlık"/>
          <p:cNvSpPr>
            <a:spLocks noGrp="1"/>
          </p:cNvSpPr>
          <p:nvPr>
            <p:ph type="ctrTitle"/>
          </p:nvPr>
        </p:nvSpPr>
        <p:spPr>
          <a:xfrm>
            <a:off x="7536160" y="3573016"/>
            <a:ext cx="4655840" cy="1584176"/>
          </a:xfrm>
          <a:prstGeom prst="rect">
            <a:avLst/>
          </a:prstGeo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fld id="{79657A0D-2C21-4474-BF39-805140F9ED52}" type="datetimeFigureOut">
              <a:rPr lang="tr-TR" smtClean="0"/>
              <a:t>16.11.2016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114445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7536160" y="3573016"/>
            <a:ext cx="4655840" cy="1584176"/>
          </a:xfrm>
          <a:prstGeom prst="rect">
            <a:avLst/>
          </a:prstGeo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pPr/>
              <a:t>16.11.2016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pic>
        <p:nvPicPr>
          <p:cNvPr id="8" name="6 Resim" descr="powerpoint1.jpg"/>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47411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1325563"/>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9657A0D-2C21-4474-BF39-805140F9ED52}" type="datetimeFigureOut">
              <a:rPr lang="tr-TR" smtClean="0"/>
              <a:t>16.11.2016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220382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0"/>
            <a:ext cx="10515600" cy="2852737"/>
          </a:xfrm>
          <a:prstGeom prst="rect">
            <a:avLst/>
          </a:prstGeo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9657A0D-2C21-4474-BF39-805140F9ED52}" type="datetimeFigureOut">
              <a:rPr lang="tr-TR" smtClean="0"/>
              <a:t>16.11.2016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127166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1325563"/>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9657A0D-2C21-4474-BF39-805140F9ED52}" type="datetimeFigureOut">
              <a:rPr lang="tr-TR" smtClean="0"/>
              <a:t>16.11.2016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308705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7"/>
            <a:ext cx="10515600" cy="1325563"/>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1" y="2505075"/>
            <a:ext cx="5183188"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9657A0D-2C21-4474-BF39-805140F9ED52}" type="datetimeFigureOut">
              <a:rPr lang="tr-TR" smtClean="0"/>
              <a:t>16.11.2016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373674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1325563"/>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9657A0D-2C21-4474-BF39-805140F9ED52}" type="datetimeFigureOut">
              <a:rPr lang="tr-TR" smtClean="0"/>
              <a:t>16.11.2016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56151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9657A0D-2C21-4474-BF39-805140F9ED52}" type="datetimeFigureOut">
              <a:rPr lang="tr-TR" smtClean="0"/>
              <a:t>16.11.2016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224638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9657A0D-2C21-4474-BF39-805140F9ED52}" type="datetimeFigureOut">
              <a:rPr lang="tr-TR" smtClean="0"/>
              <a:t>16.11.2016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146074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9657A0D-2C21-4474-BF39-805140F9ED52}" type="datetimeFigureOut">
              <a:rPr lang="tr-TR" smtClean="0"/>
              <a:t>16.11.2016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E51599-1ADA-4055-A9A7-80345111D9DC}" type="slidenum">
              <a:rPr lang="tr-TR" smtClean="0"/>
              <a:t>‹#›</a:t>
            </a:fld>
            <a:endParaRPr lang="tr-TR"/>
          </a:p>
        </p:txBody>
      </p:sp>
    </p:spTree>
    <p:extLst>
      <p:ext uri="{BB962C8B-B14F-4D97-AF65-F5344CB8AC3E}">
        <p14:creationId xmlns:p14="http://schemas.microsoft.com/office/powerpoint/2010/main" val="420245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Veri Yer Tutucusu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657A0D-2C21-4474-BF39-805140F9ED52}" type="datetimeFigureOut">
              <a:rPr lang="tr-TR" smtClean="0"/>
              <a:t>16.11.2016</a:t>
            </a:fld>
            <a:endParaRPr lang="tr-TR"/>
          </a:p>
        </p:txBody>
      </p:sp>
      <p:sp>
        <p:nvSpPr>
          <p:cNvPr id="5" name="Altbilgi Yer Tutucusu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E51599-1ADA-4055-A9A7-80345111D9DC}" type="slidenum">
              <a:rPr lang="tr-TR" smtClean="0"/>
              <a:t>‹#›</a:t>
            </a:fld>
            <a:endParaRPr lang="tr-TR"/>
          </a:p>
        </p:txBody>
      </p:sp>
      <p:pic>
        <p:nvPicPr>
          <p:cNvPr id="2" name="Resim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12192000" cy="862484"/>
          </a:xfrm>
          <a:prstGeom prst="rect">
            <a:avLst/>
          </a:prstGeom>
        </p:spPr>
      </p:pic>
    </p:spTree>
    <p:extLst>
      <p:ext uri="{BB962C8B-B14F-4D97-AF65-F5344CB8AC3E}">
        <p14:creationId xmlns:p14="http://schemas.microsoft.com/office/powerpoint/2010/main" val="8101588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mebbis.meb.gov.tr/IsGuvenligi/MEBB%c4%b0S%20Risk%20Analizi%20ve%20De%c4%9ferlendirmesi%20ekran%c4%b1.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8300161" y="3578108"/>
            <a:ext cx="2834934" cy="887395"/>
          </a:xfrm>
        </p:spPr>
        <p:txBody>
          <a:bodyPr>
            <a:noAutofit/>
          </a:bodyPr>
          <a:lstStyle/>
          <a:p>
            <a:pPr algn="ctr"/>
            <a:r>
              <a:rPr lang="tr-TR" sz="2000" b="1" dirty="0">
                <a:latin typeface="Arial" pitchFamily="34" charset="0"/>
                <a:cs typeface="Arial" pitchFamily="34" charset="0"/>
              </a:rPr>
              <a:t>MURATPAŞA</a:t>
            </a:r>
            <a:br>
              <a:rPr lang="tr-TR" sz="2000" b="1" dirty="0">
                <a:latin typeface="Arial" pitchFamily="34" charset="0"/>
                <a:cs typeface="Arial" pitchFamily="34" charset="0"/>
              </a:rPr>
            </a:br>
            <a:r>
              <a:rPr lang="tr-TR" sz="2000" b="1" dirty="0">
                <a:latin typeface="Arial" pitchFamily="34" charset="0"/>
                <a:cs typeface="Arial" pitchFamily="34" charset="0"/>
              </a:rPr>
              <a:t>İLÇE MİLLİ EĞİTİM</a:t>
            </a:r>
            <a:br>
              <a:rPr lang="tr-TR" sz="2000" b="1" dirty="0">
                <a:latin typeface="Arial" pitchFamily="34" charset="0"/>
                <a:cs typeface="Arial" pitchFamily="34" charset="0"/>
              </a:rPr>
            </a:br>
            <a:r>
              <a:rPr lang="tr-TR" sz="2000" b="1" dirty="0">
                <a:latin typeface="Arial" pitchFamily="34" charset="0"/>
                <a:cs typeface="Arial" pitchFamily="34" charset="0"/>
              </a:rPr>
              <a:t> MÜDÜRLÜĞÜ</a:t>
            </a:r>
            <a:r>
              <a:rPr lang="tr-TR" sz="1400" b="1" dirty="0">
                <a:latin typeface="Arial" pitchFamily="34" charset="0"/>
                <a:cs typeface="Arial" pitchFamily="34" charset="0"/>
              </a:rPr>
              <a:t/>
            </a:r>
            <a:br>
              <a:rPr lang="tr-TR" sz="1400" b="1" dirty="0">
                <a:latin typeface="Arial" pitchFamily="34" charset="0"/>
                <a:cs typeface="Arial" pitchFamily="34" charset="0"/>
              </a:rPr>
            </a:br>
            <a:endParaRPr lang="tr-TR" sz="1400" b="1" dirty="0">
              <a:latin typeface="Arial" pitchFamily="34" charset="0"/>
              <a:cs typeface="Arial" pitchFamily="34" charset="0"/>
            </a:endParaRPr>
          </a:p>
        </p:txBody>
      </p:sp>
      <p:sp>
        <p:nvSpPr>
          <p:cNvPr id="4" name="3 Metin kutusu"/>
          <p:cNvSpPr txBox="1"/>
          <p:nvPr/>
        </p:nvSpPr>
        <p:spPr>
          <a:xfrm>
            <a:off x="0" y="4890505"/>
            <a:ext cx="12067503" cy="1692771"/>
          </a:xfrm>
          <a:prstGeom prst="rect">
            <a:avLst/>
          </a:prstGeom>
          <a:noFill/>
        </p:spPr>
        <p:txBody>
          <a:bodyPr wrap="square" rtlCol="0">
            <a:spAutoFit/>
          </a:bodyPr>
          <a:lstStyle/>
          <a:p>
            <a:pPr algn="ctr"/>
            <a:r>
              <a:rPr lang="tr-TR" sz="2800" b="1" dirty="0" smtClean="0">
                <a:solidFill>
                  <a:srgbClr val="FFFF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İŞYERİ SAĞLIK GÜVENLİK BİRİMİ MODÜLÜ</a:t>
            </a:r>
          </a:p>
          <a:p>
            <a:pPr algn="ctr"/>
            <a:r>
              <a:rPr lang="tr-TR" sz="2800" b="1" dirty="0" smtClean="0">
                <a:solidFill>
                  <a:srgbClr val="FFFF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 KURUM RİSK DEĞERLENDİRME İŞLEMLERİ EKRANI VERİ GİRİŞİ</a:t>
            </a:r>
          </a:p>
          <a:p>
            <a:pPr algn="ctr"/>
            <a:endParaRPr lang="tr-TR" sz="2400" b="1" dirty="0" smtClean="0">
              <a:solidFill>
                <a:srgbClr val="FFFF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endParaRPr>
          </a:p>
          <a:p>
            <a:pPr algn="ctr"/>
            <a:r>
              <a:rPr lang="tr-TR" sz="2400" b="1" dirty="0" smtClean="0">
                <a:solidFill>
                  <a:srgbClr val="FFFF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Kasım 2016</a:t>
            </a:r>
            <a:endParaRPr lang="tr-TR" sz="2400" b="1" dirty="0">
              <a:solidFill>
                <a:srgbClr val="FFFF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9340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983484"/>
            <a:ext cx="12192000" cy="5874516"/>
          </a:xfrm>
          <a:prstGeom prst="rect">
            <a:avLst/>
          </a:prstGeom>
        </p:spPr>
      </p:pic>
    </p:spTree>
    <p:extLst>
      <p:ext uri="{BB962C8B-B14F-4D97-AF65-F5344CB8AC3E}">
        <p14:creationId xmlns:p14="http://schemas.microsoft.com/office/powerpoint/2010/main" val="1405546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67734"/>
            <a:ext cx="12192000" cy="5509200"/>
          </a:xfrm>
          <a:prstGeom prst="rect">
            <a:avLst/>
          </a:prstGeom>
        </p:spPr>
        <p:txBody>
          <a:bodyPr wrap="square">
            <a:spAutoFit/>
          </a:bodyPr>
          <a:lstStyle/>
          <a:p>
            <a:pPr algn="ctr"/>
            <a:r>
              <a:rPr lang="tr-TR" sz="4400" b="0" i="0" u="none" strike="noStrike" baseline="0" dirty="0" smtClean="0">
                <a:solidFill>
                  <a:srgbClr val="000000"/>
                </a:solidFill>
                <a:latin typeface="Calibri" panose="020F0502020204030204" pitchFamily="34" charset="0"/>
              </a:rPr>
              <a:t>Bilgi giriş ekranında öncelikli olarak Okul/Kurumda risk değerlendirilmesi yapılan birim </a:t>
            </a:r>
            <a:r>
              <a:rPr lang="tr-TR" sz="4400" b="1" i="0" u="none" strike="noStrike" baseline="0" dirty="0" smtClean="0">
                <a:solidFill>
                  <a:srgbClr val="000000"/>
                </a:solidFill>
                <a:latin typeface="Calibri" panose="020F0502020204030204" pitchFamily="34" charset="0"/>
              </a:rPr>
              <a:t>Kontrol Edilen Birim </a:t>
            </a:r>
            <a:r>
              <a:rPr lang="tr-TR" sz="4400" b="0" i="0" u="none" strike="noStrike" baseline="0" dirty="0" smtClean="0">
                <a:solidFill>
                  <a:srgbClr val="000000"/>
                </a:solidFill>
                <a:latin typeface="Calibri" panose="020F0502020204030204" pitchFamily="34" charset="0"/>
              </a:rPr>
              <a:t>kısmından seçilir. Seçilen birime bağlı olarak oluşan tehlike ise, </a:t>
            </a:r>
            <a:r>
              <a:rPr lang="tr-TR" sz="4400" b="1" i="0" u="none" strike="noStrike" baseline="0" dirty="0" smtClean="0">
                <a:solidFill>
                  <a:srgbClr val="000000"/>
                </a:solidFill>
                <a:latin typeface="Calibri" panose="020F0502020204030204" pitchFamily="34" charset="0"/>
              </a:rPr>
              <a:t>Tehlike </a:t>
            </a:r>
            <a:r>
              <a:rPr lang="tr-TR" sz="4400" b="0" i="0" u="none" strike="noStrike" baseline="0" dirty="0" smtClean="0">
                <a:solidFill>
                  <a:srgbClr val="000000"/>
                </a:solidFill>
                <a:latin typeface="Calibri" panose="020F0502020204030204" pitchFamily="34" charset="0"/>
              </a:rPr>
              <a:t>kısmından seçilmelidir. Belirlenen tehlikenin detayları </a:t>
            </a:r>
            <a:r>
              <a:rPr lang="tr-TR" sz="4400" b="1" i="0" u="none" strike="noStrike" baseline="0" dirty="0" smtClean="0">
                <a:solidFill>
                  <a:srgbClr val="000000"/>
                </a:solidFill>
                <a:latin typeface="Calibri" panose="020F0502020204030204" pitchFamily="34" charset="0"/>
              </a:rPr>
              <a:t>Tehlike Unsurları </a:t>
            </a:r>
            <a:r>
              <a:rPr lang="tr-TR" sz="4400" b="0" i="0" u="none" strike="noStrike" baseline="0" dirty="0" smtClean="0">
                <a:solidFill>
                  <a:srgbClr val="000000"/>
                </a:solidFill>
                <a:latin typeface="Calibri" panose="020F0502020204030204" pitchFamily="34" charset="0"/>
              </a:rPr>
              <a:t>kısmına girilmelidir. Seçilen tehlikeye göre oluşabilecek riskler, </a:t>
            </a:r>
            <a:r>
              <a:rPr lang="tr-TR" sz="4400" b="1" i="0" u="none" strike="noStrike" baseline="0" dirty="0" smtClean="0">
                <a:solidFill>
                  <a:srgbClr val="000000"/>
                </a:solidFill>
                <a:latin typeface="Calibri" panose="020F0502020204030204" pitchFamily="34" charset="0"/>
              </a:rPr>
              <a:t>Karşılaşılabilecek Riskler </a:t>
            </a:r>
            <a:r>
              <a:rPr lang="tr-TR" sz="4400" b="0" i="0" u="none" strike="noStrike" baseline="0" dirty="0" smtClean="0">
                <a:solidFill>
                  <a:srgbClr val="000000"/>
                </a:solidFill>
                <a:latin typeface="Calibri" panose="020F0502020204030204" pitchFamily="34" charset="0"/>
              </a:rPr>
              <a:t>kısmından seçilir. </a:t>
            </a:r>
            <a:endParaRPr lang="tr-TR" sz="4400" dirty="0"/>
          </a:p>
        </p:txBody>
      </p:sp>
    </p:spTree>
    <p:extLst>
      <p:ext uri="{BB962C8B-B14F-4D97-AF65-F5344CB8AC3E}">
        <p14:creationId xmlns:p14="http://schemas.microsoft.com/office/powerpoint/2010/main" val="529562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914400"/>
            <a:ext cx="12192000" cy="5943600"/>
          </a:xfrm>
          <a:prstGeom prst="rect">
            <a:avLst/>
          </a:prstGeom>
        </p:spPr>
      </p:pic>
    </p:spTree>
    <p:extLst>
      <p:ext uri="{BB962C8B-B14F-4D97-AF65-F5344CB8AC3E}">
        <p14:creationId xmlns:p14="http://schemas.microsoft.com/office/powerpoint/2010/main" val="291502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01521"/>
            <a:ext cx="12192000" cy="5170646"/>
          </a:xfrm>
          <a:prstGeom prst="rect">
            <a:avLst/>
          </a:prstGeom>
        </p:spPr>
        <p:txBody>
          <a:bodyPr wrap="square">
            <a:spAutoFit/>
          </a:bodyPr>
          <a:lstStyle/>
          <a:p>
            <a:pPr algn="ctr"/>
            <a:r>
              <a:rPr lang="tr-TR" sz="3000" b="0" i="0" u="none" strike="noStrike" baseline="0" dirty="0" smtClean="0">
                <a:solidFill>
                  <a:srgbClr val="000000"/>
                </a:solidFill>
                <a:latin typeface="Calibri" panose="020F0502020204030204" pitchFamily="34" charset="0"/>
              </a:rPr>
              <a:t>Kontrol Edilen Birim için seçilen tehlikenin meydana gelme olasılığı </a:t>
            </a:r>
            <a:r>
              <a:rPr lang="tr-TR" sz="3000" b="1" i="0" u="none" strike="noStrike" baseline="0" dirty="0" smtClean="0">
                <a:solidFill>
                  <a:srgbClr val="000000"/>
                </a:solidFill>
                <a:latin typeface="Calibri" panose="020F0502020204030204" pitchFamily="34" charset="0"/>
              </a:rPr>
              <a:t>Olasılık </a:t>
            </a:r>
            <a:r>
              <a:rPr lang="tr-TR" sz="3000" b="0" i="0" u="none" strike="noStrike" baseline="0" dirty="0" smtClean="0">
                <a:solidFill>
                  <a:srgbClr val="000000"/>
                </a:solidFill>
                <a:latin typeface="Calibri" panose="020F0502020204030204" pitchFamily="34" charset="0"/>
              </a:rPr>
              <a:t>kısmından, tehlikenin ortaya çıkardığı hasar, zarar veya yaralanmanın şiddeti </a:t>
            </a:r>
            <a:r>
              <a:rPr lang="tr-TR" sz="3000" b="1" i="0" u="none" strike="noStrike" baseline="0" dirty="0" smtClean="0">
                <a:solidFill>
                  <a:srgbClr val="000000"/>
                </a:solidFill>
                <a:latin typeface="Calibri" panose="020F0502020204030204" pitchFamily="34" charset="0"/>
              </a:rPr>
              <a:t>Şiddet </a:t>
            </a:r>
            <a:r>
              <a:rPr lang="tr-TR" sz="3000" b="0" i="0" u="none" strike="noStrike" baseline="0" dirty="0" smtClean="0">
                <a:solidFill>
                  <a:srgbClr val="000000"/>
                </a:solidFill>
                <a:latin typeface="Calibri" panose="020F0502020204030204" pitchFamily="34" charset="0"/>
              </a:rPr>
              <a:t>kısmından uygun değerler seçilir. Olasılık ve şiddete göre riskin ağırlıklı oranı </a:t>
            </a:r>
            <a:r>
              <a:rPr lang="tr-TR" sz="3000" b="1" i="0" u="none" strike="noStrike" baseline="0" dirty="0" smtClean="0">
                <a:solidFill>
                  <a:srgbClr val="000000"/>
                </a:solidFill>
                <a:latin typeface="Calibri" panose="020F0502020204030204" pitchFamily="34" charset="0"/>
              </a:rPr>
              <a:t>Risk Puanı </a:t>
            </a:r>
            <a:r>
              <a:rPr lang="tr-TR" sz="3000" b="0" i="0" u="none" strike="noStrike" baseline="0" dirty="0" smtClean="0">
                <a:solidFill>
                  <a:srgbClr val="000000"/>
                </a:solidFill>
                <a:latin typeface="Calibri" panose="020F0502020204030204" pitchFamily="34" charset="0"/>
              </a:rPr>
              <a:t>bölümünde hesaplanarak </a:t>
            </a:r>
            <a:r>
              <a:rPr lang="tr-TR" sz="3000" b="1" i="0" u="none" strike="noStrike" baseline="0" dirty="0" smtClean="0">
                <a:solidFill>
                  <a:srgbClr val="000000"/>
                </a:solidFill>
                <a:latin typeface="Calibri" panose="020F0502020204030204" pitchFamily="34" charset="0"/>
              </a:rPr>
              <a:t>Risk Seviyesi </a:t>
            </a:r>
            <a:r>
              <a:rPr lang="tr-TR" sz="3000" b="0" i="0" u="none" strike="noStrike" baseline="0" dirty="0" smtClean="0">
                <a:solidFill>
                  <a:srgbClr val="000000"/>
                </a:solidFill>
                <a:latin typeface="Calibri" panose="020F0502020204030204" pitchFamily="34" charset="0"/>
              </a:rPr>
              <a:t>belirlenir. </a:t>
            </a:r>
          </a:p>
          <a:p>
            <a:pPr algn="ctr"/>
            <a:r>
              <a:rPr lang="tr-TR" sz="3000" b="0" i="0" u="none" strike="noStrike" baseline="0" dirty="0" smtClean="0">
                <a:solidFill>
                  <a:srgbClr val="000000"/>
                </a:solidFill>
                <a:latin typeface="Calibri" panose="020F0502020204030204" pitchFamily="34" charset="0"/>
              </a:rPr>
              <a:t>Birime ait tehlikenin oluşturacağı riskin seviyesine göre düzeltici ve önleyici kontrol tedbirleri ve alınacak önlemler </a:t>
            </a:r>
            <a:r>
              <a:rPr lang="tr-TR" sz="3000" b="1" i="0" u="none" strike="noStrike" baseline="0" dirty="0" smtClean="0">
                <a:solidFill>
                  <a:srgbClr val="000000"/>
                </a:solidFill>
                <a:latin typeface="Calibri" panose="020F0502020204030204" pitchFamily="34" charset="0"/>
              </a:rPr>
              <a:t>Önlem </a:t>
            </a:r>
            <a:r>
              <a:rPr lang="tr-TR" sz="3000" b="0" i="0" u="none" strike="noStrike" baseline="0" dirty="0" smtClean="0">
                <a:solidFill>
                  <a:srgbClr val="000000"/>
                </a:solidFill>
                <a:latin typeface="Calibri" panose="020F0502020204030204" pitchFamily="34" charset="0"/>
              </a:rPr>
              <a:t>kısmına yazılmalıdır. Ayrıca önlemlerle ilgili kanun, yönetmelik vb. </a:t>
            </a:r>
            <a:r>
              <a:rPr lang="tr-TR" sz="3000" b="1" i="0" u="none" strike="noStrike" baseline="0" dirty="0" smtClean="0">
                <a:solidFill>
                  <a:srgbClr val="000000"/>
                </a:solidFill>
                <a:latin typeface="Calibri" panose="020F0502020204030204" pitchFamily="34" charset="0"/>
              </a:rPr>
              <a:t>Mevzuat </a:t>
            </a:r>
            <a:r>
              <a:rPr lang="tr-TR" sz="3000" b="0" i="0" u="none" strike="noStrike" baseline="0" dirty="0" smtClean="0">
                <a:solidFill>
                  <a:srgbClr val="000000"/>
                </a:solidFill>
                <a:latin typeface="Calibri" panose="020F0502020204030204" pitchFamily="34" charset="0"/>
              </a:rPr>
              <a:t>kısmından seçilmelidir. </a:t>
            </a:r>
          </a:p>
          <a:p>
            <a:pPr algn="ctr"/>
            <a:r>
              <a:rPr lang="tr-TR" sz="3000" b="0" i="0" u="none" strike="noStrike" baseline="0" dirty="0" smtClean="0">
                <a:solidFill>
                  <a:srgbClr val="000000"/>
                </a:solidFill>
                <a:latin typeface="Calibri" panose="020F0502020204030204" pitchFamily="34" charset="0"/>
              </a:rPr>
              <a:t>Tehlike ile ilgili alınan önlemlerin uygulanması, tehlikelerin giderilmesi konusunda sorumlu olan kişiler, birimler vb. </a:t>
            </a:r>
            <a:r>
              <a:rPr lang="tr-TR" sz="3000" b="1" i="0" u="none" strike="noStrike" baseline="0" dirty="0" smtClean="0">
                <a:solidFill>
                  <a:srgbClr val="000000"/>
                </a:solidFill>
                <a:latin typeface="Calibri" panose="020F0502020204030204" pitchFamily="34" charset="0"/>
              </a:rPr>
              <a:t>Sorumlular </a:t>
            </a:r>
            <a:r>
              <a:rPr lang="tr-TR" sz="3000" b="0" i="0" u="none" strike="noStrike" baseline="0" dirty="0" smtClean="0">
                <a:solidFill>
                  <a:srgbClr val="000000"/>
                </a:solidFill>
                <a:latin typeface="Calibri" panose="020F0502020204030204" pitchFamily="34" charset="0"/>
              </a:rPr>
              <a:t>kısmına yazılmalıdır. </a:t>
            </a:r>
          </a:p>
          <a:p>
            <a:pPr algn="ctr"/>
            <a:r>
              <a:rPr lang="tr-TR" sz="3000" b="0" i="0" u="none" strike="noStrike" baseline="0" dirty="0" smtClean="0">
                <a:solidFill>
                  <a:srgbClr val="000000"/>
                </a:solidFill>
                <a:latin typeface="Calibri" panose="020F0502020204030204" pitchFamily="34" charset="0"/>
              </a:rPr>
              <a:t>Tehlikenin ortadan kaldırılması için geçecek süre </a:t>
            </a:r>
            <a:r>
              <a:rPr lang="tr-TR" sz="3000" b="1" i="0" u="none" strike="noStrike" baseline="0" dirty="0" err="1" smtClean="0">
                <a:solidFill>
                  <a:srgbClr val="000000"/>
                </a:solidFill>
                <a:latin typeface="Calibri" panose="020F0502020204030204" pitchFamily="34" charset="0"/>
              </a:rPr>
              <a:t>Termin</a:t>
            </a:r>
            <a:r>
              <a:rPr lang="tr-TR" sz="3000" b="1" i="0" u="none" strike="noStrike" baseline="0" dirty="0" smtClean="0">
                <a:solidFill>
                  <a:srgbClr val="000000"/>
                </a:solidFill>
                <a:latin typeface="Calibri" panose="020F0502020204030204" pitchFamily="34" charset="0"/>
              </a:rPr>
              <a:t> Süresi </a:t>
            </a:r>
            <a:r>
              <a:rPr lang="tr-TR" sz="3000" b="0" i="0" u="none" strike="noStrike" baseline="0" dirty="0" smtClean="0">
                <a:solidFill>
                  <a:srgbClr val="000000"/>
                </a:solidFill>
                <a:latin typeface="Calibri" panose="020F0502020204030204" pitchFamily="34" charset="0"/>
              </a:rPr>
              <a:t>kısmına tarih olarak girilmelidir. </a:t>
            </a:r>
            <a:endParaRPr lang="tr-TR" sz="3000" dirty="0"/>
          </a:p>
        </p:txBody>
      </p:sp>
    </p:spTree>
    <p:extLst>
      <p:ext uri="{BB962C8B-B14F-4D97-AF65-F5344CB8AC3E}">
        <p14:creationId xmlns:p14="http://schemas.microsoft.com/office/powerpoint/2010/main" val="1616604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1080072"/>
            <a:ext cx="12159415" cy="5777928"/>
          </a:xfrm>
          <a:prstGeom prst="rect">
            <a:avLst/>
          </a:prstGeom>
        </p:spPr>
      </p:pic>
    </p:spTree>
    <p:extLst>
      <p:ext uri="{BB962C8B-B14F-4D97-AF65-F5344CB8AC3E}">
        <p14:creationId xmlns:p14="http://schemas.microsoft.com/office/powerpoint/2010/main" val="273413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5041" y="1146637"/>
            <a:ext cx="12192000" cy="830997"/>
          </a:xfrm>
          <a:prstGeom prst="rect">
            <a:avLst/>
          </a:prstGeom>
        </p:spPr>
        <p:txBody>
          <a:bodyPr wrap="square">
            <a:spAutoFit/>
          </a:bodyPr>
          <a:lstStyle/>
          <a:p>
            <a:pPr algn="ctr"/>
            <a:r>
              <a:rPr lang="tr-TR" sz="2400" b="0" i="0" u="none" strike="noStrike" baseline="0" dirty="0" smtClean="0">
                <a:solidFill>
                  <a:srgbClr val="000000"/>
                </a:solidFill>
                <a:latin typeface="Calibri" panose="020F0502020204030204" pitchFamily="34" charset="0"/>
              </a:rPr>
              <a:t>Veri girişi işlemleri bittikten sonra              butonuna tıklanarak bilgiler kayıt edilir. </a:t>
            </a:r>
          </a:p>
          <a:p>
            <a:pPr algn="ctr"/>
            <a:endParaRPr lang="tr-TR" sz="2400" dirty="0"/>
          </a:p>
        </p:txBody>
      </p:sp>
      <p:pic>
        <p:nvPicPr>
          <p:cNvPr id="3" name="Resim 2"/>
          <p:cNvPicPr>
            <a:picLocks noChangeAspect="1"/>
          </p:cNvPicPr>
          <p:nvPr/>
        </p:nvPicPr>
        <p:blipFill>
          <a:blip r:embed="rId2"/>
          <a:stretch>
            <a:fillRect/>
          </a:stretch>
        </p:blipFill>
        <p:spPr>
          <a:xfrm>
            <a:off x="5508764" y="1044848"/>
            <a:ext cx="878367" cy="699252"/>
          </a:xfrm>
          <a:prstGeom prst="rect">
            <a:avLst/>
          </a:prstGeom>
        </p:spPr>
      </p:pic>
      <p:pic>
        <p:nvPicPr>
          <p:cNvPr id="4" name="Resim 3"/>
          <p:cNvPicPr>
            <a:picLocks noChangeAspect="1"/>
          </p:cNvPicPr>
          <p:nvPr/>
        </p:nvPicPr>
        <p:blipFill>
          <a:blip r:embed="rId3"/>
          <a:stretch>
            <a:fillRect/>
          </a:stretch>
        </p:blipFill>
        <p:spPr>
          <a:xfrm>
            <a:off x="185041" y="1810569"/>
            <a:ext cx="1776914" cy="1536844"/>
          </a:xfrm>
          <a:prstGeom prst="rect">
            <a:avLst/>
          </a:prstGeom>
        </p:spPr>
      </p:pic>
      <p:sp>
        <p:nvSpPr>
          <p:cNvPr id="7" name="Dikdörtgen 6"/>
          <p:cNvSpPr/>
          <p:nvPr/>
        </p:nvSpPr>
        <p:spPr>
          <a:xfrm>
            <a:off x="2215166" y="1977995"/>
            <a:ext cx="9453093" cy="1200329"/>
          </a:xfrm>
          <a:prstGeom prst="rect">
            <a:avLst/>
          </a:prstGeom>
          <a:solidFill>
            <a:srgbClr val="FF0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400" b="1" i="0" u="none" strike="noStrike" baseline="0" dirty="0" smtClean="0">
                <a:solidFill>
                  <a:schemeClr val="bg1"/>
                </a:solidFill>
                <a:latin typeface="Calibri" panose="020F0502020204030204" pitchFamily="34" charset="0"/>
              </a:rPr>
              <a:t>DİKKAT! </a:t>
            </a:r>
            <a:r>
              <a:rPr lang="tr-TR" sz="2400" b="0" i="0" u="none" strike="noStrike" baseline="0" dirty="0" smtClean="0">
                <a:solidFill>
                  <a:schemeClr val="bg1"/>
                </a:solidFill>
                <a:latin typeface="Calibri" panose="020F0502020204030204" pitchFamily="34" charset="0"/>
              </a:rPr>
              <a:t>GİRİLEN VERİLERİN DOĞRULUĞUNDAN EMİNSENİZ KAYDEDİNİZ. AKSİ TAKDİRDE KAYIT EDİLEN VERİLERDE HERHANGİ BİR DÜZELTME </a:t>
            </a:r>
            <a:r>
              <a:rPr lang="tr-TR" sz="2400" b="1" i="0" u="none" strike="noStrike" baseline="0" dirty="0" smtClean="0">
                <a:solidFill>
                  <a:schemeClr val="bg1"/>
                </a:solidFill>
                <a:latin typeface="Calibri" panose="020F0502020204030204" pitchFamily="34" charset="0"/>
              </a:rPr>
              <a:t>YAPILAMAMAKTADIR. </a:t>
            </a:r>
            <a:endParaRPr lang="tr-TR" sz="2400" dirty="0">
              <a:solidFill>
                <a:schemeClr val="bg1"/>
              </a:solidFill>
            </a:endParaRPr>
          </a:p>
        </p:txBody>
      </p:sp>
      <p:sp>
        <p:nvSpPr>
          <p:cNvPr id="8" name="Dikdörtgen 7"/>
          <p:cNvSpPr/>
          <p:nvPr/>
        </p:nvSpPr>
        <p:spPr>
          <a:xfrm>
            <a:off x="185041" y="3485660"/>
            <a:ext cx="12006959" cy="1569660"/>
          </a:xfrm>
          <a:prstGeom prst="rect">
            <a:avLst/>
          </a:prstGeom>
        </p:spPr>
        <p:txBody>
          <a:bodyPr wrap="square">
            <a:spAutoFit/>
          </a:bodyPr>
          <a:lstStyle/>
          <a:p>
            <a:pPr algn="ctr"/>
            <a:r>
              <a:rPr lang="tr-TR" sz="3200" b="0" i="0" u="none" strike="noStrike" baseline="0" dirty="0" smtClean="0">
                <a:solidFill>
                  <a:srgbClr val="000000"/>
                </a:solidFill>
                <a:latin typeface="Calibri" panose="020F0502020204030204" pitchFamily="34" charset="0"/>
              </a:rPr>
              <a:t>Kayıt edilen verilere bir </a:t>
            </a:r>
            <a:r>
              <a:rPr lang="tr-TR" sz="3200" b="1" i="0" u="sng" strike="noStrike" baseline="0" dirty="0" smtClean="0">
                <a:solidFill>
                  <a:schemeClr val="accent1"/>
                </a:solidFill>
                <a:latin typeface="Calibri" panose="020F0502020204030204" pitchFamily="34" charset="0"/>
              </a:rPr>
              <a:t>barkod numarası </a:t>
            </a:r>
            <a:r>
              <a:rPr lang="tr-TR" sz="3200" b="0" i="0" u="none" strike="noStrike" baseline="0" dirty="0" smtClean="0">
                <a:solidFill>
                  <a:srgbClr val="000000"/>
                </a:solidFill>
                <a:latin typeface="Calibri" panose="020F0502020204030204" pitchFamily="34" charset="0"/>
              </a:rPr>
              <a:t>verilerek aşağıdaki resimde olduğu gibi listelenir. Listelenen kayıtlarda herhangi bir değişiklik yapılamamaktadır. </a:t>
            </a:r>
          </a:p>
        </p:txBody>
      </p:sp>
      <p:pic>
        <p:nvPicPr>
          <p:cNvPr id="9" name="Resim 8"/>
          <p:cNvPicPr>
            <a:picLocks noChangeAspect="1"/>
          </p:cNvPicPr>
          <p:nvPr/>
        </p:nvPicPr>
        <p:blipFill>
          <a:blip r:embed="rId4"/>
          <a:stretch>
            <a:fillRect/>
          </a:stretch>
        </p:blipFill>
        <p:spPr>
          <a:xfrm>
            <a:off x="0" y="5043317"/>
            <a:ext cx="12192000" cy="1814683"/>
          </a:xfrm>
          <a:prstGeom prst="rect">
            <a:avLst/>
          </a:prstGeom>
        </p:spPr>
      </p:pic>
    </p:spTree>
    <p:extLst>
      <p:ext uri="{BB962C8B-B14F-4D97-AF65-F5344CB8AC3E}">
        <p14:creationId xmlns:p14="http://schemas.microsoft.com/office/powerpoint/2010/main" val="2578112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988563"/>
            <a:ext cx="12192000" cy="1938992"/>
          </a:xfrm>
          <a:prstGeom prst="rect">
            <a:avLst/>
          </a:prstGeom>
        </p:spPr>
        <p:txBody>
          <a:bodyPr wrap="square">
            <a:spAutoFit/>
          </a:bodyPr>
          <a:lstStyle/>
          <a:p>
            <a:pPr algn="ctr"/>
            <a:r>
              <a:rPr lang="tr-TR" sz="2400" b="1" i="0" u="none" strike="noStrike" baseline="0" dirty="0" smtClean="0">
                <a:solidFill>
                  <a:srgbClr val="000000"/>
                </a:solidFill>
                <a:latin typeface="Calibri" panose="020F0502020204030204" pitchFamily="34" charset="0"/>
              </a:rPr>
              <a:t>DİKKAT! </a:t>
            </a:r>
            <a:r>
              <a:rPr lang="tr-TR" sz="2400" b="0" i="0" u="none" strike="noStrike" baseline="0" dirty="0" smtClean="0">
                <a:solidFill>
                  <a:srgbClr val="000000"/>
                </a:solidFill>
                <a:latin typeface="Calibri" panose="020F0502020204030204" pitchFamily="34" charset="0"/>
              </a:rPr>
              <a:t>GİRİLEN VERİLERİN DOĞRULUĞUNDAN EMİNSENİZ KAYDEDİNİZ. AKSİ TAKDİRDE KAYIT EDİLEN VERİLERDE HERHANGİ BİR DÜZELTME </a:t>
            </a:r>
            <a:r>
              <a:rPr lang="tr-TR" sz="2400" b="1" i="0" u="none" strike="noStrike" baseline="0" dirty="0" smtClean="0">
                <a:solidFill>
                  <a:srgbClr val="000000"/>
                </a:solidFill>
                <a:latin typeface="Calibri" panose="020F0502020204030204" pitchFamily="34" charset="0"/>
              </a:rPr>
              <a:t>YAPILAMAMAKTADIR. </a:t>
            </a:r>
            <a:endParaRPr lang="tr-TR" sz="2400" b="0" i="0" u="none" strike="noStrike" baseline="0" dirty="0" smtClean="0">
              <a:solidFill>
                <a:srgbClr val="000000"/>
              </a:solidFill>
              <a:latin typeface="Calibri" panose="020F0502020204030204" pitchFamily="34" charset="0"/>
            </a:endParaRPr>
          </a:p>
          <a:p>
            <a:pPr algn="ctr"/>
            <a:r>
              <a:rPr lang="tr-TR" sz="2400" b="0" i="0" u="none" strike="noStrike" baseline="0" dirty="0" smtClean="0">
                <a:solidFill>
                  <a:srgbClr val="000000"/>
                </a:solidFill>
                <a:latin typeface="Calibri" panose="020F0502020204030204" pitchFamily="34" charset="0"/>
              </a:rPr>
              <a:t>Kontrol Edilen Birimde birden fazla tehlike kaynağı var ise her bir tehlikeye ait veriler ayrı ayrı girilerek kayıt edilmelidir. </a:t>
            </a:r>
            <a:r>
              <a:rPr lang="tr-TR" sz="2400" b="0" i="0" u="none" strike="noStrike" baseline="0" dirty="0" err="1" smtClean="0">
                <a:solidFill>
                  <a:srgbClr val="000000"/>
                </a:solidFill>
                <a:latin typeface="Calibri" panose="020F0502020204030204" pitchFamily="34" charset="0"/>
              </a:rPr>
              <a:t>Termin</a:t>
            </a:r>
            <a:r>
              <a:rPr lang="tr-TR" sz="2400" b="0" i="0" u="none" strike="noStrike" baseline="0" dirty="0" smtClean="0">
                <a:solidFill>
                  <a:srgbClr val="000000"/>
                </a:solidFill>
                <a:latin typeface="Calibri" panose="020F0502020204030204" pitchFamily="34" charset="0"/>
              </a:rPr>
              <a:t> süresi içinde giderilen tehlikelere ait güncellemelere ulaşmak için           simgesi tıklanır. Tehlikeye ait girilmiş veriler ekrana gelir. </a:t>
            </a:r>
          </a:p>
        </p:txBody>
      </p:sp>
      <p:pic>
        <p:nvPicPr>
          <p:cNvPr id="5" name="Resim 4"/>
          <p:cNvPicPr>
            <a:picLocks noChangeAspect="1"/>
          </p:cNvPicPr>
          <p:nvPr/>
        </p:nvPicPr>
        <p:blipFill>
          <a:blip r:embed="rId2"/>
          <a:stretch>
            <a:fillRect/>
          </a:stretch>
        </p:blipFill>
        <p:spPr>
          <a:xfrm>
            <a:off x="2717437" y="2504594"/>
            <a:ext cx="398899" cy="381938"/>
          </a:xfrm>
          <a:prstGeom prst="rect">
            <a:avLst/>
          </a:prstGeom>
        </p:spPr>
      </p:pic>
      <p:pic>
        <p:nvPicPr>
          <p:cNvPr id="6" name="Resim 5"/>
          <p:cNvPicPr>
            <a:picLocks noChangeAspect="1"/>
          </p:cNvPicPr>
          <p:nvPr/>
        </p:nvPicPr>
        <p:blipFill>
          <a:blip r:embed="rId3"/>
          <a:stretch>
            <a:fillRect/>
          </a:stretch>
        </p:blipFill>
        <p:spPr>
          <a:xfrm>
            <a:off x="29247" y="3812146"/>
            <a:ext cx="5158616" cy="3045854"/>
          </a:xfrm>
          <a:prstGeom prst="rect">
            <a:avLst/>
          </a:prstGeom>
        </p:spPr>
      </p:pic>
      <p:sp>
        <p:nvSpPr>
          <p:cNvPr id="7" name="Dikdörtgen 6"/>
          <p:cNvSpPr/>
          <p:nvPr/>
        </p:nvSpPr>
        <p:spPr>
          <a:xfrm>
            <a:off x="5187863" y="3871729"/>
            <a:ext cx="7004137" cy="2677656"/>
          </a:xfrm>
          <a:prstGeom prst="rect">
            <a:avLst/>
          </a:prstGeom>
        </p:spPr>
        <p:txBody>
          <a:bodyPr wrap="square">
            <a:spAutoFit/>
          </a:bodyPr>
          <a:lstStyle/>
          <a:p>
            <a:pPr algn="ctr"/>
            <a:r>
              <a:rPr lang="tr-TR" sz="2800" b="0" i="0" u="none" strike="noStrike" baseline="0" dirty="0" smtClean="0">
                <a:solidFill>
                  <a:srgbClr val="000000"/>
                </a:solidFill>
                <a:latin typeface="Calibri" panose="020F0502020204030204" pitchFamily="34" charset="0"/>
              </a:rPr>
              <a:t>Burada diğer veri giriş alanları kilitli olduğundan düzeltme yapılamamaktadır. Sadece tehlikenin olasılık ve şiddeti değiştirilerek riskin </a:t>
            </a:r>
            <a:r>
              <a:rPr lang="tr-TR" sz="2800" b="1" i="0" u="none" strike="noStrike" baseline="0" dirty="0" smtClean="0">
                <a:solidFill>
                  <a:srgbClr val="000000"/>
                </a:solidFill>
                <a:latin typeface="Calibri" panose="020F0502020204030204" pitchFamily="34" charset="0"/>
              </a:rPr>
              <a:t>Risk Puanı </a:t>
            </a:r>
            <a:r>
              <a:rPr lang="tr-TR" sz="2800" b="0" i="0" u="none" strike="noStrike" baseline="0" dirty="0" smtClean="0">
                <a:solidFill>
                  <a:srgbClr val="000000"/>
                </a:solidFill>
                <a:latin typeface="Calibri" panose="020F0502020204030204" pitchFamily="34" charset="0"/>
              </a:rPr>
              <a:t>ve </a:t>
            </a:r>
            <a:r>
              <a:rPr lang="tr-TR" sz="2800" b="1" i="0" u="none" strike="noStrike" baseline="0" dirty="0" smtClean="0">
                <a:solidFill>
                  <a:srgbClr val="000000"/>
                </a:solidFill>
                <a:latin typeface="Calibri" panose="020F0502020204030204" pitchFamily="34" charset="0"/>
              </a:rPr>
              <a:t>Risk Seviyesi </a:t>
            </a:r>
            <a:r>
              <a:rPr lang="tr-TR" sz="2800" b="0" i="0" u="none" strike="noStrike" baseline="0" dirty="0" smtClean="0">
                <a:solidFill>
                  <a:srgbClr val="000000"/>
                </a:solidFill>
                <a:latin typeface="Calibri" panose="020F0502020204030204" pitchFamily="34" charset="0"/>
              </a:rPr>
              <a:t>yeniden belirlenir.             Düğmesi tıklandığında o kayda ait düzeltme yapılır. </a:t>
            </a:r>
            <a:endParaRPr lang="tr-TR" sz="2800" dirty="0"/>
          </a:p>
        </p:txBody>
      </p:sp>
      <p:pic>
        <p:nvPicPr>
          <p:cNvPr id="8" name="Resim 7"/>
          <p:cNvPicPr>
            <a:picLocks noChangeAspect="1"/>
          </p:cNvPicPr>
          <p:nvPr/>
        </p:nvPicPr>
        <p:blipFill>
          <a:blip r:embed="rId4"/>
          <a:stretch>
            <a:fillRect/>
          </a:stretch>
        </p:blipFill>
        <p:spPr>
          <a:xfrm>
            <a:off x="9053338" y="5587162"/>
            <a:ext cx="631575" cy="472875"/>
          </a:xfrm>
          <a:prstGeom prst="rect">
            <a:avLst/>
          </a:prstGeom>
        </p:spPr>
      </p:pic>
    </p:spTree>
    <p:extLst>
      <p:ext uri="{BB962C8B-B14F-4D97-AF65-F5344CB8AC3E}">
        <p14:creationId xmlns:p14="http://schemas.microsoft.com/office/powerpoint/2010/main" val="2568621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26450" y="3005407"/>
            <a:ext cx="2225775" cy="1925062"/>
          </a:xfrm>
          <a:prstGeom prst="rect">
            <a:avLst/>
          </a:prstGeom>
        </p:spPr>
      </p:pic>
      <p:sp>
        <p:nvSpPr>
          <p:cNvPr id="7" name="Dikdörtgen 6"/>
          <p:cNvSpPr/>
          <p:nvPr/>
        </p:nvSpPr>
        <p:spPr>
          <a:xfrm>
            <a:off x="2717442" y="2844554"/>
            <a:ext cx="9375819" cy="2246769"/>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800" b="0" i="0" u="none" strike="noStrike" baseline="0" dirty="0" smtClean="0">
                <a:solidFill>
                  <a:schemeClr val="bg1"/>
                </a:solidFill>
                <a:latin typeface="Calibri" panose="020F0502020204030204" pitchFamily="34" charset="0"/>
              </a:rPr>
              <a:t>Seçilen Tehlikeye ait </a:t>
            </a:r>
            <a:r>
              <a:rPr lang="tr-TR" sz="2800" b="0" i="0" u="sng" strike="noStrike" baseline="0" dirty="0" smtClean="0">
                <a:solidFill>
                  <a:schemeClr val="bg1"/>
                </a:solidFill>
                <a:latin typeface="Calibri" panose="020F0502020204030204" pitchFamily="34" charset="0"/>
              </a:rPr>
              <a:t>sadece OLASILIK Ve ŞİDDET değerlerinde yenileme yapılabileceğinden dolayı </a:t>
            </a:r>
            <a:r>
              <a:rPr lang="tr-TR" sz="2800" b="1" i="0" u="sng" strike="noStrike" baseline="0" dirty="0" smtClean="0">
                <a:solidFill>
                  <a:schemeClr val="bg1"/>
                </a:solidFill>
                <a:latin typeface="Calibri" panose="020F0502020204030204" pitchFamily="34" charset="0"/>
              </a:rPr>
              <a:t>riskin ağırlıklı oranını (Risk Puanı) iyi belirlemek gerekmektedir</a:t>
            </a:r>
            <a:r>
              <a:rPr lang="tr-TR" sz="2800" b="1" i="0" u="none" strike="noStrike" baseline="0" dirty="0" smtClean="0">
                <a:solidFill>
                  <a:schemeClr val="bg1"/>
                </a:solidFill>
                <a:latin typeface="Calibri" panose="020F0502020204030204" pitchFamily="34" charset="0"/>
              </a:rPr>
              <a:t>. </a:t>
            </a:r>
            <a:r>
              <a:rPr lang="tr-TR" sz="2800" b="0" i="0" u="none" strike="noStrike" baseline="0" dirty="0" smtClean="0">
                <a:solidFill>
                  <a:schemeClr val="bg1"/>
                </a:solidFill>
                <a:latin typeface="Calibri" panose="020F0502020204030204" pitchFamily="34" charset="0"/>
              </a:rPr>
              <a:t>Aksi takdirde kayıt edilen her düzeltme için sistem tarafından yeni bir Revizyon Numarası ve Tarihi verilmektedir. </a:t>
            </a:r>
            <a:endParaRPr lang="tr-TR" sz="2800" dirty="0">
              <a:solidFill>
                <a:schemeClr val="bg1"/>
              </a:solidFill>
            </a:endParaRPr>
          </a:p>
        </p:txBody>
      </p:sp>
    </p:spTree>
    <p:extLst>
      <p:ext uri="{BB962C8B-B14F-4D97-AF65-F5344CB8AC3E}">
        <p14:creationId xmlns:p14="http://schemas.microsoft.com/office/powerpoint/2010/main" val="3516731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968899"/>
            <a:ext cx="4018208" cy="2953426"/>
          </a:xfrm>
          <a:prstGeom prst="rect">
            <a:avLst/>
          </a:prstGeom>
        </p:spPr>
      </p:pic>
      <p:sp>
        <p:nvSpPr>
          <p:cNvPr id="3" name="Dikdörtgen 2"/>
          <p:cNvSpPr/>
          <p:nvPr/>
        </p:nvSpPr>
        <p:spPr>
          <a:xfrm>
            <a:off x="4490434" y="850426"/>
            <a:ext cx="7701566" cy="3108543"/>
          </a:xfrm>
          <a:prstGeom prst="rect">
            <a:avLst/>
          </a:prstGeom>
        </p:spPr>
        <p:txBody>
          <a:bodyPr wrap="square">
            <a:spAutoFit/>
          </a:bodyPr>
          <a:lstStyle/>
          <a:p>
            <a:pPr algn="ctr"/>
            <a:r>
              <a:rPr lang="tr-TR" sz="2800" b="0" i="0" u="none" strike="noStrike" baseline="0" dirty="0" smtClean="0">
                <a:solidFill>
                  <a:srgbClr val="000000"/>
                </a:solidFill>
                <a:latin typeface="Calibri" panose="020F0502020204030204" pitchFamily="34" charset="0"/>
              </a:rPr>
              <a:t>Kontrol Edilen Birimdeki her tehlike için yapılan iyileştirmeler Revizyon olarak sistemde kayıt altına alınır.          Simgesine tıklandığında yapılan iyileştirmelere (Olasılık ve Şiddet değerlerinin yenilenmesi ile) göre toplam revizyon sayısı ve yeniden belirlenmiş olan </a:t>
            </a:r>
            <a:r>
              <a:rPr lang="tr-TR" sz="2800" b="1" i="0" u="none" strike="noStrike" baseline="0" dirty="0" smtClean="0">
                <a:solidFill>
                  <a:srgbClr val="000000"/>
                </a:solidFill>
                <a:latin typeface="Calibri" panose="020F0502020204030204" pitchFamily="34" charset="0"/>
              </a:rPr>
              <a:t>Risk Puanı </a:t>
            </a:r>
            <a:r>
              <a:rPr lang="tr-TR" sz="2800" b="0" i="0" u="none" strike="noStrike" baseline="0" dirty="0" smtClean="0">
                <a:solidFill>
                  <a:srgbClr val="000000"/>
                </a:solidFill>
                <a:latin typeface="Calibri" panose="020F0502020204030204" pitchFamily="34" charset="0"/>
              </a:rPr>
              <a:t>ile işlemin yapıldığı tarihler görüntülenir. </a:t>
            </a:r>
            <a:endParaRPr lang="tr-TR" sz="2800" dirty="0"/>
          </a:p>
        </p:txBody>
      </p:sp>
      <p:pic>
        <p:nvPicPr>
          <p:cNvPr id="4" name="Resim 3"/>
          <p:cNvPicPr>
            <a:picLocks noChangeAspect="1"/>
          </p:cNvPicPr>
          <p:nvPr/>
        </p:nvPicPr>
        <p:blipFill>
          <a:blip r:embed="rId3"/>
          <a:stretch>
            <a:fillRect/>
          </a:stretch>
        </p:blipFill>
        <p:spPr>
          <a:xfrm>
            <a:off x="6338725" y="1813469"/>
            <a:ext cx="398899" cy="381938"/>
          </a:xfrm>
          <a:prstGeom prst="rect">
            <a:avLst/>
          </a:prstGeom>
        </p:spPr>
      </p:pic>
      <p:pic>
        <p:nvPicPr>
          <p:cNvPr id="5" name="Resim 4"/>
          <p:cNvPicPr>
            <a:picLocks noChangeAspect="1"/>
          </p:cNvPicPr>
          <p:nvPr/>
        </p:nvPicPr>
        <p:blipFill>
          <a:blip r:embed="rId4"/>
          <a:stretch>
            <a:fillRect/>
          </a:stretch>
        </p:blipFill>
        <p:spPr>
          <a:xfrm>
            <a:off x="5456468" y="3922325"/>
            <a:ext cx="5014900" cy="2859110"/>
          </a:xfrm>
          <a:prstGeom prst="rect">
            <a:avLst/>
          </a:prstGeom>
        </p:spPr>
      </p:pic>
      <p:sp>
        <p:nvSpPr>
          <p:cNvPr id="6" name="Sağ Ok 5"/>
          <p:cNvSpPr/>
          <p:nvPr/>
        </p:nvSpPr>
        <p:spPr>
          <a:xfrm rot="1499657">
            <a:off x="3022264" y="3554550"/>
            <a:ext cx="2476550" cy="302339"/>
          </a:xfrm>
          <a:prstGeom prst="rightArrow">
            <a:avLst>
              <a:gd name="adj1" fmla="val 50000"/>
              <a:gd name="adj2" fmla="val 172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13610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532587"/>
            <a:ext cx="12192000" cy="6494085"/>
          </a:xfrm>
          <a:prstGeom prst="rect">
            <a:avLst/>
          </a:prstGeom>
        </p:spPr>
        <p:txBody>
          <a:bodyPr wrap="square">
            <a:spAutoFit/>
          </a:bodyPr>
          <a:lstStyle/>
          <a:p>
            <a:pPr marL="342900" indent="-342900" algn="just">
              <a:buFont typeface="Wingdings" panose="05000000000000000000" pitchFamily="2" charset="2"/>
              <a:buChar char="v"/>
            </a:pPr>
            <a:r>
              <a:rPr lang="tr-TR" sz="3200" dirty="0" smtClean="0">
                <a:solidFill>
                  <a:srgbClr val="454545"/>
                </a:solidFill>
                <a:latin typeface=".SFUIText"/>
              </a:rPr>
              <a:t>MEBBİS+İSG modülüne </a:t>
            </a:r>
            <a:r>
              <a:rPr lang="tr-TR" sz="3200" dirty="0">
                <a:solidFill>
                  <a:srgbClr val="454545"/>
                </a:solidFill>
                <a:latin typeface=".SFUIText"/>
              </a:rPr>
              <a:t>girilen verilerin idari ve hukuki bağlayıcılığı dikkate alınarak yetkilisinden başkası tarafından verilerdeki düzeltmelerin önlenmesi amacıyla her türlü düzeltme taleplerinin ilçe </a:t>
            </a:r>
            <a:r>
              <a:rPr lang="tr-TR" sz="3200" dirty="0" smtClean="0">
                <a:solidFill>
                  <a:srgbClr val="454545"/>
                </a:solidFill>
                <a:latin typeface=".SFUIText"/>
              </a:rPr>
              <a:t>İSG büro </a:t>
            </a:r>
            <a:r>
              <a:rPr lang="tr-TR" sz="3200" dirty="0">
                <a:solidFill>
                  <a:srgbClr val="454545"/>
                </a:solidFill>
                <a:latin typeface=".SFUIText"/>
              </a:rPr>
              <a:t>yöneticilerine yazılı olarak </a:t>
            </a:r>
            <a:r>
              <a:rPr lang="tr-TR" sz="3200" dirty="0" smtClean="0">
                <a:solidFill>
                  <a:srgbClr val="454545"/>
                </a:solidFill>
                <a:latin typeface=".SFUIText"/>
              </a:rPr>
              <a:t>bildirilmesi.</a:t>
            </a:r>
          </a:p>
          <a:p>
            <a:pPr algn="just"/>
            <a:endParaRPr lang="tr-TR" sz="2000" dirty="0" smtClean="0">
              <a:solidFill>
                <a:srgbClr val="454545"/>
              </a:solidFill>
              <a:latin typeface=".SFUIText"/>
            </a:endParaRPr>
          </a:p>
          <a:p>
            <a:pPr marL="342900" indent="-342900" algn="just">
              <a:buFont typeface="Wingdings" panose="05000000000000000000" pitchFamily="2" charset="2"/>
              <a:buChar char="v"/>
            </a:pPr>
            <a:r>
              <a:rPr lang="tr-TR" sz="3200" dirty="0">
                <a:solidFill>
                  <a:srgbClr val="454545"/>
                </a:solidFill>
                <a:latin typeface=".SFUIText"/>
              </a:rPr>
              <a:t>H</a:t>
            </a:r>
            <a:r>
              <a:rPr lang="tr-TR" sz="3200" dirty="0" smtClean="0">
                <a:solidFill>
                  <a:srgbClr val="454545"/>
                </a:solidFill>
                <a:latin typeface=".SFUIText"/>
              </a:rPr>
              <a:t>ukuki </a:t>
            </a:r>
            <a:r>
              <a:rPr lang="tr-TR" sz="3200" dirty="0">
                <a:solidFill>
                  <a:srgbClr val="454545"/>
                </a:solidFill>
                <a:latin typeface=".SFUIText"/>
              </a:rPr>
              <a:t>idari iş ve işlemlerin bağlayıcılığı dikkate alınarak gerçekleştirme tarihleri </a:t>
            </a:r>
            <a:r>
              <a:rPr lang="tr-TR" sz="3200" dirty="0" smtClean="0">
                <a:solidFill>
                  <a:srgbClr val="454545"/>
                </a:solidFill>
                <a:latin typeface=".SFUIText"/>
              </a:rPr>
              <a:t>(</a:t>
            </a:r>
            <a:r>
              <a:rPr lang="tr-TR" sz="3200" dirty="0" err="1" smtClean="0">
                <a:solidFill>
                  <a:srgbClr val="454545"/>
                </a:solidFill>
                <a:latin typeface=".SFUIText"/>
              </a:rPr>
              <a:t>termin</a:t>
            </a:r>
            <a:r>
              <a:rPr lang="tr-TR" sz="3200" dirty="0" smtClean="0">
                <a:solidFill>
                  <a:srgbClr val="454545"/>
                </a:solidFill>
                <a:latin typeface=".SFUIText"/>
              </a:rPr>
              <a:t> süresi) </a:t>
            </a:r>
            <a:r>
              <a:rPr lang="tr-TR" sz="3200" dirty="0">
                <a:solidFill>
                  <a:srgbClr val="454545"/>
                </a:solidFill>
                <a:latin typeface=".SFUIText"/>
              </a:rPr>
              <a:t>içinde sorumlu birimler tarafından gerekli düzeltici önleyici kontrol tedbirleri alınarak düzenleme </a:t>
            </a:r>
            <a:r>
              <a:rPr lang="tr-TR" sz="3200" dirty="0" smtClean="0">
                <a:solidFill>
                  <a:srgbClr val="454545"/>
                </a:solidFill>
                <a:latin typeface=".SFUIText"/>
              </a:rPr>
              <a:t>ve iyileştirmelerin </a:t>
            </a:r>
            <a:r>
              <a:rPr lang="tr-TR" sz="3200" dirty="0">
                <a:solidFill>
                  <a:srgbClr val="454545"/>
                </a:solidFill>
                <a:latin typeface=".SFUIText"/>
              </a:rPr>
              <a:t>yapılması </a:t>
            </a:r>
            <a:r>
              <a:rPr lang="tr-TR" sz="3200" dirty="0" smtClean="0">
                <a:solidFill>
                  <a:srgbClr val="454545"/>
                </a:solidFill>
                <a:latin typeface=".SFUIText"/>
              </a:rPr>
              <a:t>okul/kurum bilgilerindeki </a:t>
            </a:r>
            <a:r>
              <a:rPr lang="tr-TR" sz="3200" dirty="0">
                <a:solidFill>
                  <a:srgbClr val="454545"/>
                </a:solidFill>
                <a:latin typeface=".SFUIText"/>
              </a:rPr>
              <a:t>eksikliklerin </a:t>
            </a:r>
            <a:r>
              <a:rPr lang="tr-TR" sz="3200" dirty="0" smtClean="0">
                <a:solidFill>
                  <a:srgbClr val="454545"/>
                </a:solidFill>
                <a:latin typeface=".SFUIText"/>
              </a:rPr>
              <a:t>Risk </a:t>
            </a:r>
            <a:r>
              <a:rPr lang="tr-TR" sz="3200" dirty="0">
                <a:solidFill>
                  <a:srgbClr val="454545"/>
                </a:solidFill>
                <a:latin typeface=".SFUIText"/>
              </a:rPr>
              <a:t>değerlendirme bilgilerinin </a:t>
            </a:r>
            <a:r>
              <a:rPr lang="tr-TR" sz="3200" dirty="0" smtClean="0">
                <a:solidFill>
                  <a:srgbClr val="454545"/>
                </a:solidFill>
                <a:latin typeface=".SFUIText"/>
              </a:rPr>
              <a:t>MEBBİS+İSGB modülüne </a:t>
            </a:r>
            <a:r>
              <a:rPr lang="tr-TR" sz="3200" dirty="0">
                <a:solidFill>
                  <a:srgbClr val="454545"/>
                </a:solidFill>
                <a:latin typeface=".SFUIText"/>
              </a:rPr>
              <a:t>herhangi bir yazışmaya gerek kalmadan </a:t>
            </a:r>
            <a:r>
              <a:rPr lang="tr-TR" sz="3200" dirty="0" smtClean="0">
                <a:solidFill>
                  <a:srgbClr val="454545"/>
                </a:solidFill>
                <a:latin typeface=".SFUIText"/>
              </a:rPr>
              <a:t>girilmesi</a:t>
            </a:r>
          </a:p>
          <a:p>
            <a:r>
              <a:rPr lang="tr-TR" sz="3200" dirty="0"/>
              <a:t/>
            </a:r>
            <a:br>
              <a:rPr lang="tr-TR" sz="3200" dirty="0"/>
            </a:br>
            <a:endParaRPr lang="tr-TR" sz="3200" dirty="0"/>
          </a:p>
        </p:txBody>
      </p:sp>
      <p:sp>
        <p:nvSpPr>
          <p:cNvPr id="5" name="Metin kutusu 4"/>
          <p:cNvSpPr txBox="1"/>
          <p:nvPr/>
        </p:nvSpPr>
        <p:spPr>
          <a:xfrm>
            <a:off x="3113581" y="708338"/>
            <a:ext cx="5964838" cy="923330"/>
          </a:xfrm>
          <a:prstGeom prst="rect">
            <a:avLst/>
          </a:prstGeom>
          <a:noFill/>
        </p:spPr>
        <p:txBody>
          <a:bodyPr wrap="none" rtlCol="0">
            <a:spAutoFit/>
          </a:bodyPr>
          <a:lstStyle/>
          <a:p>
            <a:r>
              <a:rPr lang="tr-TR" sz="5400" b="1" dirty="0" smtClean="0">
                <a:solidFill>
                  <a:srgbClr val="FF0000"/>
                </a:solidFill>
              </a:rPr>
              <a:t>***ÇOK ÖNEMLİ***</a:t>
            </a:r>
            <a:endParaRPr lang="tr-TR" sz="5400" b="1" dirty="0">
              <a:solidFill>
                <a:srgbClr val="FF0000"/>
              </a:solidFill>
            </a:endParaRPr>
          </a:p>
        </p:txBody>
      </p:sp>
    </p:spTree>
    <p:extLst>
      <p:ext uri="{BB962C8B-B14F-4D97-AF65-F5344CB8AC3E}">
        <p14:creationId xmlns:p14="http://schemas.microsoft.com/office/powerpoint/2010/main" val="118002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5910" y="953484"/>
            <a:ext cx="11912958"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4400" b="1" i="0" u="none" strike="noStrike" cap="none" normalizeH="0" baseline="0" dirty="0" smtClean="0">
                <a:ln>
                  <a:noFill/>
                </a:ln>
                <a:solidFill>
                  <a:srgbClr val="FF0000"/>
                </a:solidFill>
                <a:effectLst/>
                <a:latin typeface="Calibri" panose="020F0502020204030204" pitchFamily="34" charset="0"/>
              </a:rPr>
              <a:t>Dikkat!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4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000000"/>
                </a:solidFill>
                <a:effectLst/>
                <a:latin typeface="Calibri" panose="020F0502020204030204" pitchFamily="34" charset="0"/>
              </a:rPr>
              <a:t> </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FF0000"/>
                </a:solidFill>
                <a:effectLst/>
                <a:latin typeface="Calibri" panose="020F0502020204030204" pitchFamily="34" charset="0"/>
              </a:rPr>
              <a:t>1-</a:t>
            </a:r>
            <a:r>
              <a:rPr kumimoji="0" lang="tr-TR" altLang="tr-TR" sz="1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tr-TR" altLang="tr-TR" sz="2800" b="1" i="0" u="none" strike="noStrike" cap="none" normalizeH="0" baseline="0" dirty="0" smtClean="0">
                <a:ln>
                  <a:noFill/>
                </a:ln>
                <a:solidFill>
                  <a:srgbClr val="FF0000"/>
                </a:solidFill>
                <a:effectLst/>
                <a:latin typeface="Calibri" panose="020F0502020204030204" pitchFamily="34" charset="0"/>
              </a:rPr>
              <a:t>Kurum Risk Değerlendirme veri girişleri Destek Hizmetleri Genel Müdürlüğü İşyeri Sağlık ve Güvenlik Biriminin 26.10.2016 tarih ve 12008432 sayılı yazısında belirtilen esaslara göre yapılacaktır. </a:t>
            </a:r>
            <a:r>
              <a:rPr kumimoji="0" lang="tr-TR" altLang="tr-TR" sz="2800" b="0" i="0" u="none" strike="noStrike" cap="none" normalizeH="0" baseline="0" dirty="0" smtClean="0">
                <a:ln>
                  <a:noFill/>
                </a:ln>
                <a:solidFill>
                  <a:srgbClr val="000000"/>
                </a:solidFill>
                <a:effectLst/>
                <a:latin typeface="Calibri" panose="020F0502020204030204" pitchFamily="34" charset="0"/>
              </a:rPr>
              <a:t> </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FF0000"/>
                </a:solidFill>
                <a:effectLst/>
                <a:latin typeface="Calibri" panose="020F0502020204030204" pitchFamily="34" charset="0"/>
              </a:rPr>
              <a:t>2-</a:t>
            </a:r>
            <a:r>
              <a:rPr kumimoji="0" lang="tr-TR" altLang="tr-TR" sz="1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tr-TR" altLang="tr-TR" sz="2800" b="1" i="0" u="none" strike="noStrike" cap="none" normalizeH="0" baseline="0" dirty="0" smtClean="0">
                <a:ln>
                  <a:noFill/>
                </a:ln>
                <a:solidFill>
                  <a:srgbClr val="FF0000"/>
                </a:solidFill>
                <a:effectLst/>
                <a:latin typeface="Calibri" panose="020F0502020204030204" pitchFamily="34" charset="0"/>
              </a:rPr>
              <a:t>Veri girişi yapılmadan önce Risk Değerlendirme Ekibine ait bilgilerin girilmesi gerekmektedir.</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000000"/>
                </a:solidFill>
                <a:effectLst/>
                <a:latin typeface="Calibri" panose="020F0502020204030204" pitchFamily="34" charset="0"/>
              </a:rPr>
              <a:t> </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rgbClr val="FF0000"/>
                </a:solidFill>
                <a:effectLst/>
                <a:latin typeface="Calibri" panose="020F0502020204030204" pitchFamily="34" charset="0"/>
              </a:rPr>
              <a:t>3- İşyeri Sağlık ve Güvenlik Birimi, Risk Değerlendirme bölümüne veri girişleri </a:t>
            </a:r>
            <a:r>
              <a:rPr kumimoji="0" lang="tr-TR" altLang="tr-TR" sz="2800" b="1" i="0" u="sng" strike="noStrike" cap="none" normalizeH="0" baseline="0" dirty="0" smtClean="0">
                <a:ln>
                  <a:noFill/>
                </a:ln>
                <a:solidFill>
                  <a:srgbClr val="AD1200"/>
                </a:solidFill>
                <a:effectLst/>
                <a:latin typeface="Verdana" panose="020B0604030504040204" pitchFamily="34" charset="0"/>
                <a:hlinkClick r:id="rId2"/>
              </a:rPr>
              <a:t>ESASLAR</a:t>
            </a:r>
            <a:r>
              <a:rPr kumimoji="0" lang="tr-TR" altLang="tr-TR" sz="2800" b="1" i="0" u="none" strike="noStrike" cap="none" normalizeH="0" baseline="0" dirty="0" smtClean="0">
                <a:ln>
                  <a:noFill/>
                </a:ln>
                <a:solidFill>
                  <a:srgbClr val="FF0000"/>
                </a:solidFill>
                <a:effectLst/>
                <a:latin typeface="Calibri" panose="020F0502020204030204" pitchFamily="34" charset="0"/>
              </a:rPr>
              <a:t> doğrultusunda yapılacaktır.</a:t>
            </a:r>
            <a:endParaRPr kumimoji="0" lang="tr-TR" altLang="tr-TR" sz="4400" b="0" i="0" u="none" strike="noStrike" cap="none" normalizeH="0" baseline="0" dirty="0" smtClean="0">
              <a:ln>
                <a:noFill/>
              </a:ln>
              <a:solidFill>
                <a:schemeClr val="tx1"/>
              </a:solidFill>
              <a:effectLst/>
              <a:latin typeface="Arial" panose="020B0604020202020204" pitchFamily="34" charset="0"/>
            </a:endParaRPr>
          </a:p>
        </p:txBody>
      </p:sp>
      <p:pic>
        <p:nvPicPr>
          <p:cNvPr id="3" name="Resim 2"/>
          <p:cNvPicPr>
            <a:picLocks noChangeAspect="1"/>
          </p:cNvPicPr>
          <p:nvPr/>
        </p:nvPicPr>
        <p:blipFill>
          <a:blip r:embed="rId3"/>
          <a:stretch>
            <a:fillRect/>
          </a:stretch>
        </p:blipFill>
        <p:spPr>
          <a:xfrm>
            <a:off x="2155509" y="953484"/>
            <a:ext cx="1776914" cy="1536844"/>
          </a:xfrm>
          <a:prstGeom prst="rect">
            <a:avLst/>
          </a:prstGeom>
        </p:spPr>
      </p:pic>
    </p:spTree>
    <p:extLst>
      <p:ext uri="{BB962C8B-B14F-4D97-AF65-F5344CB8AC3E}">
        <p14:creationId xmlns:p14="http://schemas.microsoft.com/office/powerpoint/2010/main" val="23539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54788"/>
            <a:ext cx="12192000" cy="5940088"/>
          </a:xfrm>
          <a:prstGeom prst="rect">
            <a:avLst/>
          </a:prstGeom>
        </p:spPr>
        <p:txBody>
          <a:bodyPr wrap="square">
            <a:spAutoFit/>
          </a:bodyPr>
          <a:lstStyle/>
          <a:p>
            <a:pPr marL="342900" indent="-342900" algn="just">
              <a:buFont typeface="Wingdings" panose="05000000000000000000" pitchFamily="2" charset="2"/>
              <a:buChar char="v"/>
            </a:pPr>
            <a:r>
              <a:rPr lang="tr-TR" sz="3600" dirty="0">
                <a:solidFill>
                  <a:srgbClr val="454545"/>
                </a:solidFill>
                <a:latin typeface=".SFUIText"/>
              </a:rPr>
              <a:t>Süresi içerisinde girilmeyen veri ve bilgiler ile yanlış ve eksik gelen verilerin işveren veya işveren vekilinin sorumluluğunda olduğunun </a:t>
            </a:r>
            <a:r>
              <a:rPr lang="tr-TR" sz="3600" dirty="0" smtClean="0">
                <a:solidFill>
                  <a:srgbClr val="454545"/>
                </a:solidFill>
                <a:latin typeface=".SFUIText"/>
              </a:rPr>
              <a:t>bilinmesi</a:t>
            </a:r>
          </a:p>
          <a:p>
            <a:pPr algn="just"/>
            <a:endParaRPr lang="tr-TR" sz="2000" dirty="0">
              <a:solidFill>
                <a:srgbClr val="454545"/>
              </a:solidFill>
              <a:latin typeface=".SFUIText"/>
            </a:endParaRPr>
          </a:p>
          <a:p>
            <a:pPr marL="342900" indent="-342900" algn="just">
              <a:buFont typeface="Wingdings" panose="05000000000000000000" pitchFamily="2" charset="2"/>
              <a:buChar char="v"/>
            </a:pPr>
            <a:r>
              <a:rPr lang="tr-TR" sz="3600" dirty="0">
                <a:solidFill>
                  <a:srgbClr val="454545"/>
                </a:solidFill>
                <a:latin typeface=".SFUIText"/>
              </a:rPr>
              <a:t>Hukuki ve idari açıdan herhangi bir durumda MEBBİS+İSGB modülünde kurum RİSK değerlendirme işlemleri kaydındaki bilgi ve verilerin güncel olduğu kabul edileceğinden kayıtların en fazla üç iş günü içinde güncellenmesi ve tek kaydın sistem üzerinden tutulması sadece bir nüshasının risk değerlendirme ekibi tarafından imzalanarak işverence muhafaza edilmesi</a:t>
            </a:r>
            <a:endParaRPr lang="tr-TR" sz="3600" dirty="0">
              <a:solidFill>
                <a:srgbClr val="454545"/>
              </a:solidFill>
              <a:latin typeface=".SF UI Text"/>
            </a:endParaRPr>
          </a:p>
        </p:txBody>
      </p:sp>
    </p:spTree>
    <p:extLst>
      <p:ext uri="{BB962C8B-B14F-4D97-AF65-F5344CB8AC3E}">
        <p14:creationId xmlns:p14="http://schemas.microsoft.com/office/powerpoint/2010/main" val="298665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 y="3311428"/>
            <a:ext cx="12192000" cy="1569660"/>
          </a:xfrm>
          <a:prstGeom prst="rect">
            <a:avLst/>
          </a:prstGeom>
          <a:noFill/>
        </p:spPr>
        <p:txBody>
          <a:bodyPr wrap="square" rtlCol="0">
            <a:spAutoFit/>
          </a:bodyPr>
          <a:lstStyle/>
          <a:p>
            <a:pPr algn="ctr"/>
            <a:r>
              <a:rPr lang="tr-TR" sz="4800" b="1" dirty="0" smtClean="0">
                <a:solidFill>
                  <a:srgbClr val="C00000"/>
                </a:solidFill>
              </a:rPr>
              <a:t>ÇALIŞMALARINIZDA</a:t>
            </a:r>
          </a:p>
          <a:p>
            <a:pPr algn="ctr"/>
            <a:r>
              <a:rPr lang="tr-TR" sz="4800" b="1" dirty="0" smtClean="0">
                <a:solidFill>
                  <a:srgbClr val="C00000"/>
                </a:solidFill>
              </a:rPr>
              <a:t> KOLAYLIKLAR </a:t>
            </a:r>
            <a:r>
              <a:rPr lang="tr-TR" b="1" dirty="0" smtClean="0">
                <a:solidFill>
                  <a:srgbClr val="C00000"/>
                </a:solidFill>
              </a:rPr>
              <a:t>VE</a:t>
            </a:r>
            <a:r>
              <a:rPr lang="tr-TR" sz="4800" b="1" dirty="0" smtClean="0">
                <a:solidFill>
                  <a:srgbClr val="C00000"/>
                </a:solidFill>
              </a:rPr>
              <a:t> BAŞARILAR DİLERİM</a:t>
            </a:r>
          </a:p>
        </p:txBody>
      </p:sp>
      <p:sp>
        <p:nvSpPr>
          <p:cNvPr id="3" name="Metin kutusu 2"/>
          <p:cNvSpPr txBox="1"/>
          <p:nvPr/>
        </p:nvSpPr>
        <p:spPr>
          <a:xfrm>
            <a:off x="8759268" y="5460642"/>
            <a:ext cx="3074111" cy="1015663"/>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tr-TR" sz="2000" b="1" dirty="0" err="1" smtClean="0"/>
              <a:t>Uzm.Öğr.Metin</a:t>
            </a:r>
            <a:r>
              <a:rPr lang="tr-TR" sz="2000" b="1" dirty="0" smtClean="0"/>
              <a:t> SAĞLAM</a:t>
            </a:r>
          </a:p>
          <a:p>
            <a:pPr algn="ctr"/>
            <a:r>
              <a:rPr lang="tr-TR" sz="2000" b="1" dirty="0" smtClean="0"/>
              <a:t>İSGB Büro Yöneticisi</a:t>
            </a:r>
          </a:p>
          <a:p>
            <a:pPr algn="ctr"/>
            <a:r>
              <a:rPr lang="tr-TR" sz="2000" b="1" dirty="0" smtClean="0"/>
              <a:t>A Sınıfı İş Güvenliği Uzmanı</a:t>
            </a:r>
            <a:endParaRPr lang="tr-TR" sz="2000" b="1" dirty="0"/>
          </a:p>
        </p:txBody>
      </p:sp>
      <p:sp>
        <p:nvSpPr>
          <p:cNvPr id="4" name="Dikdörtgen 3"/>
          <p:cNvSpPr/>
          <p:nvPr/>
        </p:nvSpPr>
        <p:spPr>
          <a:xfrm>
            <a:off x="4563144" y="5783807"/>
            <a:ext cx="3065711" cy="369332"/>
          </a:xfrm>
          <a:prstGeom prst="rect">
            <a:avLst/>
          </a:prstGeom>
        </p:spPr>
        <p:txBody>
          <a:bodyPr wrap="none">
            <a:spAutoFit/>
          </a:bodyPr>
          <a:lstStyle/>
          <a:p>
            <a:pPr algn="ctr"/>
            <a:r>
              <a:rPr lang="tr-TR" b="1" dirty="0" smtClean="0"/>
              <a:t>metinsaglam07@hotmail.com</a:t>
            </a:r>
            <a:endParaRPr lang="tr-TR" sz="8000" b="1" dirty="0"/>
          </a:p>
        </p:txBody>
      </p:sp>
      <p:sp>
        <p:nvSpPr>
          <p:cNvPr id="5" name="Metin kutusu 4"/>
          <p:cNvSpPr txBox="1"/>
          <p:nvPr/>
        </p:nvSpPr>
        <p:spPr>
          <a:xfrm>
            <a:off x="2846552" y="1128574"/>
            <a:ext cx="6498895" cy="1938992"/>
          </a:xfrm>
          <a:prstGeom prst="rect">
            <a:avLst/>
          </a:prstGeom>
          <a:noFill/>
        </p:spPr>
        <p:txBody>
          <a:bodyPr wrap="none" rtlCol="0">
            <a:spAutoFit/>
          </a:bodyPr>
          <a:lstStyle/>
          <a:p>
            <a:pPr algn="ctr"/>
            <a:r>
              <a:rPr lang="tr-TR" sz="4000" dirty="0" smtClean="0"/>
              <a:t>VERİ GİRİŞLERİ SON GÜN </a:t>
            </a:r>
          </a:p>
          <a:p>
            <a:pPr algn="ctr"/>
            <a:r>
              <a:rPr lang="tr-TR" sz="8000" dirty="0" smtClean="0">
                <a:solidFill>
                  <a:schemeClr val="accent1">
                    <a:lumMod val="75000"/>
                  </a:schemeClr>
                </a:solidFill>
              </a:rPr>
              <a:t>30 KASIM 2016</a:t>
            </a:r>
            <a:endParaRPr lang="tr-TR" sz="8000" dirty="0">
              <a:solidFill>
                <a:schemeClr val="accent1">
                  <a:lumMod val="75000"/>
                </a:schemeClr>
              </a:solidFill>
            </a:endParaRPr>
          </a:p>
        </p:txBody>
      </p:sp>
    </p:spTree>
    <p:extLst>
      <p:ext uri="{BB962C8B-B14F-4D97-AF65-F5344CB8AC3E}">
        <p14:creationId xmlns:p14="http://schemas.microsoft.com/office/powerpoint/2010/main" val="328341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854806" y="1088008"/>
            <a:ext cx="10457645" cy="718589"/>
          </a:xfrm>
          <a:prstGeom prst="rect">
            <a:avLst/>
          </a:prstGeom>
        </p:spPr>
      </p:pic>
      <p:pic>
        <p:nvPicPr>
          <p:cNvPr id="6" name="Resim 5"/>
          <p:cNvPicPr>
            <a:picLocks noChangeAspect="1"/>
          </p:cNvPicPr>
          <p:nvPr/>
        </p:nvPicPr>
        <p:blipFill>
          <a:blip r:embed="rId3"/>
          <a:stretch>
            <a:fillRect/>
          </a:stretch>
        </p:blipFill>
        <p:spPr>
          <a:xfrm>
            <a:off x="-24740" y="1918934"/>
            <a:ext cx="12216739" cy="4939066"/>
          </a:xfrm>
          <a:prstGeom prst="rect">
            <a:avLst/>
          </a:prstGeom>
        </p:spPr>
      </p:pic>
    </p:spTree>
    <p:extLst>
      <p:ext uri="{BB962C8B-B14F-4D97-AF65-F5344CB8AC3E}">
        <p14:creationId xmlns:p14="http://schemas.microsoft.com/office/powerpoint/2010/main" val="158776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914401"/>
            <a:ext cx="12192000" cy="5962406"/>
          </a:xfrm>
          <a:prstGeom prst="rect">
            <a:avLst/>
          </a:prstGeom>
        </p:spPr>
      </p:pic>
    </p:spTree>
    <p:extLst>
      <p:ext uri="{BB962C8B-B14F-4D97-AF65-F5344CB8AC3E}">
        <p14:creationId xmlns:p14="http://schemas.microsoft.com/office/powerpoint/2010/main" val="427354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888642"/>
            <a:ext cx="12192001" cy="5969358"/>
          </a:xfrm>
          <a:prstGeom prst="rect">
            <a:avLst/>
          </a:prstGeom>
        </p:spPr>
      </p:pic>
    </p:spTree>
    <p:extLst>
      <p:ext uri="{BB962C8B-B14F-4D97-AF65-F5344CB8AC3E}">
        <p14:creationId xmlns:p14="http://schemas.microsoft.com/office/powerpoint/2010/main" val="94809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017394"/>
            <a:ext cx="12192000" cy="5840606"/>
          </a:xfrm>
          <a:prstGeom prst="rect">
            <a:avLst/>
          </a:prstGeom>
        </p:spPr>
      </p:pic>
    </p:spTree>
    <p:extLst>
      <p:ext uri="{BB962C8B-B14F-4D97-AF65-F5344CB8AC3E}">
        <p14:creationId xmlns:p14="http://schemas.microsoft.com/office/powerpoint/2010/main" val="150960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901522"/>
            <a:ext cx="12187335" cy="5956477"/>
          </a:xfrm>
          <a:prstGeom prst="rect">
            <a:avLst/>
          </a:prstGeom>
        </p:spPr>
      </p:pic>
    </p:spTree>
    <p:extLst>
      <p:ext uri="{BB962C8B-B14F-4D97-AF65-F5344CB8AC3E}">
        <p14:creationId xmlns:p14="http://schemas.microsoft.com/office/powerpoint/2010/main" val="1551183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93700"/>
            <a:ext cx="12192000" cy="523220"/>
          </a:xfrm>
          <a:prstGeom prst="rect">
            <a:avLst/>
          </a:prstGeom>
        </p:spPr>
        <p:txBody>
          <a:bodyPr wrap="square">
            <a:spAutoFit/>
          </a:bodyPr>
          <a:lstStyle/>
          <a:p>
            <a:pPr algn="ctr"/>
            <a:r>
              <a:rPr lang="tr-TR" sz="2800" b="1" i="0" u="none" strike="noStrike" baseline="0" dirty="0" smtClean="0">
                <a:solidFill>
                  <a:srgbClr val="000000"/>
                </a:solidFill>
                <a:latin typeface="Arial" panose="020B0604020202020204" pitchFamily="34" charset="0"/>
              </a:rPr>
              <a:t>MEBBİS İSGB MODÜLÜ RİSK DEĞERLENDİRME VERİ GİRİŞ EKRANI </a:t>
            </a:r>
            <a:r>
              <a:rPr lang="tr-TR" sz="2800" b="0" i="0" u="none" strike="noStrike" baseline="0" dirty="0" smtClean="0">
                <a:solidFill>
                  <a:srgbClr val="000000"/>
                </a:solidFill>
                <a:latin typeface="Arial" panose="020B0604020202020204" pitchFamily="34" charset="0"/>
              </a:rPr>
              <a:t>	</a:t>
            </a:r>
          </a:p>
        </p:txBody>
      </p:sp>
      <p:pic>
        <p:nvPicPr>
          <p:cNvPr id="3" name="Resim 2"/>
          <p:cNvPicPr>
            <a:picLocks noChangeAspect="1"/>
          </p:cNvPicPr>
          <p:nvPr/>
        </p:nvPicPr>
        <p:blipFill>
          <a:blip r:embed="rId2"/>
          <a:stretch>
            <a:fillRect/>
          </a:stretch>
        </p:blipFill>
        <p:spPr>
          <a:xfrm>
            <a:off x="0" y="1777284"/>
            <a:ext cx="4691959" cy="5080715"/>
          </a:xfrm>
          <a:prstGeom prst="rect">
            <a:avLst/>
          </a:prstGeom>
        </p:spPr>
      </p:pic>
      <p:sp>
        <p:nvSpPr>
          <p:cNvPr id="4" name="Dikdörtgen 3"/>
          <p:cNvSpPr/>
          <p:nvPr/>
        </p:nvSpPr>
        <p:spPr>
          <a:xfrm>
            <a:off x="4691959" y="2117038"/>
            <a:ext cx="7500041" cy="4401205"/>
          </a:xfrm>
          <a:prstGeom prst="rect">
            <a:avLst/>
          </a:prstGeom>
        </p:spPr>
        <p:txBody>
          <a:bodyPr wrap="square">
            <a:spAutoFit/>
          </a:bodyPr>
          <a:lstStyle/>
          <a:p>
            <a:r>
              <a:rPr lang="tr-TR" sz="2800" b="0" i="0" u="none" strike="noStrike" baseline="0" dirty="0" smtClean="0">
                <a:solidFill>
                  <a:srgbClr val="000000"/>
                </a:solidFill>
                <a:latin typeface="Calibri" panose="020F0502020204030204" pitchFamily="34" charset="0"/>
              </a:rPr>
              <a:t>Kurum MEBBİS şifresiyle giriş yapıldığında </a:t>
            </a:r>
            <a:r>
              <a:rPr lang="tr-TR" sz="2800" b="1" i="0" u="none" strike="noStrike" baseline="0" dirty="0" smtClean="0">
                <a:solidFill>
                  <a:srgbClr val="000000"/>
                </a:solidFill>
                <a:latin typeface="Verdana" panose="020B0604030504040204" pitchFamily="34" charset="0"/>
              </a:rPr>
              <a:t>İşyeri Sağlık ve Güvenlik Birimi Modülü </a:t>
            </a:r>
            <a:r>
              <a:rPr lang="tr-TR" sz="2800" b="0" i="0" u="none" strike="noStrike" baseline="0" dirty="0" smtClean="0">
                <a:solidFill>
                  <a:srgbClr val="000000"/>
                </a:solidFill>
                <a:latin typeface="Arial" panose="020B0604020202020204" pitchFamily="34" charset="0"/>
              </a:rPr>
              <a:t>seçilir. Bu modül altında bulunan </a:t>
            </a:r>
            <a:r>
              <a:rPr lang="tr-TR" sz="2800" b="1" i="0" u="none" strike="noStrike" baseline="0" dirty="0" smtClean="0">
                <a:solidFill>
                  <a:srgbClr val="000000"/>
                </a:solidFill>
                <a:latin typeface="Verdana" panose="020B0604030504040204" pitchFamily="34" charset="0"/>
              </a:rPr>
              <a:t>Kurum Risk Değerlendirme İşlemleri </a:t>
            </a:r>
            <a:r>
              <a:rPr lang="tr-TR" sz="2800" b="0" i="0" u="none" strike="noStrike" baseline="0" dirty="0" smtClean="0">
                <a:solidFill>
                  <a:srgbClr val="000000"/>
                </a:solidFill>
                <a:latin typeface="Arial" panose="020B0604020202020204" pitchFamily="34" charset="0"/>
              </a:rPr>
              <a:t>menüsü seçilerek Risk Değerlendirme Bilgi Giriş Ekranına geçilir. </a:t>
            </a:r>
          </a:p>
          <a:p>
            <a:r>
              <a:rPr lang="tr-TR" sz="2800" b="0" i="0" u="none" strike="noStrike" baseline="0" dirty="0" smtClean="0">
                <a:solidFill>
                  <a:srgbClr val="000000"/>
                </a:solidFill>
                <a:latin typeface="Arial" panose="020B0604020202020204" pitchFamily="34" charset="0"/>
              </a:rPr>
              <a:t>Öncelikli olarak risk değerlendirme ekibine ait bilgilerin </a:t>
            </a:r>
            <a:r>
              <a:rPr lang="tr-TR" sz="2800" b="1" i="0" u="none" strike="noStrike" baseline="0" dirty="0" smtClean="0">
                <a:solidFill>
                  <a:srgbClr val="000000"/>
                </a:solidFill>
                <a:latin typeface="Verdana" panose="020B0604030504040204" pitchFamily="34" charset="0"/>
              </a:rPr>
              <a:t>Kurum Risk Değerlendirme Ekibi Bilgi Girişi </a:t>
            </a:r>
            <a:r>
              <a:rPr lang="tr-TR" sz="2800" b="0" i="0" u="none" strike="noStrike" baseline="0" dirty="0" smtClean="0">
                <a:solidFill>
                  <a:srgbClr val="000000"/>
                </a:solidFill>
                <a:latin typeface="Calibri" panose="020F0502020204030204" pitchFamily="34" charset="0"/>
              </a:rPr>
              <a:t>menüsü seçilerek ekipte bulunan kişilerin isimleri yazılarak kaydedilir. </a:t>
            </a:r>
            <a:endParaRPr lang="tr-TR" sz="2800" dirty="0"/>
          </a:p>
        </p:txBody>
      </p:sp>
    </p:spTree>
    <p:extLst>
      <p:ext uri="{BB962C8B-B14F-4D97-AF65-F5344CB8AC3E}">
        <p14:creationId xmlns:p14="http://schemas.microsoft.com/office/powerpoint/2010/main" val="2484611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902717"/>
            <a:ext cx="12192000" cy="4326061"/>
          </a:xfrm>
          <a:prstGeom prst="rect">
            <a:avLst/>
          </a:prstGeom>
        </p:spPr>
      </p:pic>
      <p:sp>
        <p:nvSpPr>
          <p:cNvPr id="3" name="Dikdörtgen 2"/>
          <p:cNvSpPr/>
          <p:nvPr/>
        </p:nvSpPr>
        <p:spPr>
          <a:xfrm>
            <a:off x="0" y="5293174"/>
            <a:ext cx="12192000" cy="923330"/>
          </a:xfrm>
          <a:prstGeom prst="rect">
            <a:avLst/>
          </a:prstGeom>
        </p:spPr>
        <p:txBody>
          <a:bodyPr wrap="square">
            <a:spAutoFit/>
          </a:bodyPr>
          <a:lstStyle/>
          <a:p>
            <a:pPr algn="ctr"/>
            <a:r>
              <a:rPr lang="tr-TR" b="0" i="0" u="none" strike="noStrike" baseline="0" dirty="0" smtClean="0">
                <a:solidFill>
                  <a:srgbClr val="000000"/>
                </a:solidFill>
                <a:latin typeface="Arial" panose="020B0604020202020204" pitchFamily="34" charset="0"/>
              </a:rPr>
              <a:t>Veri girişi tamamlandıktan sonra </a:t>
            </a:r>
            <a:r>
              <a:rPr lang="tr-TR" b="1" i="0" u="none" strike="noStrike" baseline="0" dirty="0" smtClean="0">
                <a:solidFill>
                  <a:srgbClr val="000000"/>
                </a:solidFill>
                <a:latin typeface="Arial" panose="020B0604020202020204" pitchFamily="34" charset="0"/>
              </a:rPr>
              <a:t>Kurum Risk Değerlendirme </a:t>
            </a:r>
            <a:r>
              <a:rPr lang="tr-TR" b="0" i="0" u="none" strike="noStrike" baseline="0" dirty="0" smtClean="0">
                <a:solidFill>
                  <a:srgbClr val="000000"/>
                </a:solidFill>
                <a:latin typeface="Arial" panose="020B0604020202020204" pitchFamily="34" charset="0"/>
              </a:rPr>
              <a:t>menüsü seçilerek Risk Değerlendirme Bilgi Giriş </a:t>
            </a:r>
          </a:p>
          <a:p>
            <a:pPr algn="ctr"/>
            <a:endParaRPr lang="tr-TR" dirty="0">
              <a:solidFill>
                <a:srgbClr val="000000"/>
              </a:solidFill>
              <a:latin typeface="Arial" panose="020B0604020202020204" pitchFamily="34" charset="0"/>
            </a:endParaRPr>
          </a:p>
          <a:p>
            <a:pPr algn="ctr"/>
            <a:r>
              <a:rPr lang="tr-TR" b="0" i="0" u="none" strike="noStrike" baseline="0" dirty="0" smtClean="0">
                <a:solidFill>
                  <a:srgbClr val="000000"/>
                </a:solidFill>
                <a:latin typeface="Arial" panose="020B0604020202020204" pitchFamily="34" charset="0"/>
              </a:rPr>
              <a:t>Ekranına geçilir. Bu ekranda bilgi girişi için        butonu tıklanarak veri girişi işlemlerine başlanır. </a:t>
            </a:r>
            <a:endParaRPr lang="tr-TR" dirty="0"/>
          </a:p>
        </p:txBody>
      </p:sp>
      <p:pic>
        <p:nvPicPr>
          <p:cNvPr id="4" name="Resim 3"/>
          <p:cNvPicPr>
            <a:picLocks noChangeAspect="1"/>
          </p:cNvPicPr>
          <p:nvPr/>
        </p:nvPicPr>
        <p:blipFill>
          <a:blip r:embed="rId3"/>
          <a:stretch>
            <a:fillRect/>
          </a:stretch>
        </p:blipFill>
        <p:spPr>
          <a:xfrm>
            <a:off x="5613216" y="5716348"/>
            <a:ext cx="398899" cy="500156"/>
          </a:xfrm>
          <a:prstGeom prst="rect">
            <a:avLst/>
          </a:prstGeom>
        </p:spPr>
      </p:pic>
    </p:spTree>
    <p:extLst>
      <p:ext uri="{BB962C8B-B14F-4D97-AF65-F5344CB8AC3E}">
        <p14:creationId xmlns:p14="http://schemas.microsoft.com/office/powerpoint/2010/main" val="3142425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81426304-6ACE-47CF-9B20-5758775F10B1}" vid="{E3E4DE98-95EC-42D2-911D-5C63F032919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TotalTime>
  <Words>646</Words>
  <Application>Microsoft Office PowerPoint</Application>
  <PresentationFormat>Geniş ekran</PresentationFormat>
  <Paragraphs>48</Paragraphs>
  <Slides>21</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21</vt:i4>
      </vt:variant>
    </vt:vector>
  </HeadingPairs>
  <TitlesOfParts>
    <vt:vector size="31" baseType="lpstr">
      <vt:lpstr>.SF UI Text</vt:lpstr>
      <vt:lpstr>.SFUIText</vt:lpstr>
      <vt:lpstr>Arial</vt:lpstr>
      <vt:lpstr>Calibri</vt:lpstr>
      <vt:lpstr>Calibri Light</vt:lpstr>
      <vt:lpstr>Cambria</vt:lpstr>
      <vt:lpstr>Times New Roman</vt:lpstr>
      <vt:lpstr>Verdana</vt:lpstr>
      <vt:lpstr>Wingdings</vt:lpstr>
      <vt:lpstr>Tema1</vt:lpstr>
      <vt:lpstr>MURATPAŞA İLÇE MİLLİ EĞİTİM  MÜDÜRLÜĞÜ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MURATPAŞA İLÇE MİLLİ EĞİTİM  MÜDÜRLÜĞÜ </dc:title>
  <dc:creator>Murat MURAT</dc:creator>
  <cp:lastModifiedBy>Murat MURAT</cp:lastModifiedBy>
  <cp:revision>1</cp:revision>
  <dcterms:created xsi:type="dcterms:W3CDTF">2016-11-16T12:37:17Z</dcterms:created>
  <dcterms:modified xsi:type="dcterms:W3CDTF">2016-11-16T12:38:44Z</dcterms:modified>
</cp:coreProperties>
</file>