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2" r:id="rId1"/>
  </p:sldMasterIdLst>
  <p:notesMasterIdLst>
    <p:notesMasterId r:id="rId42"/>
  </p:notesMasterIdLst>
  <p:sldIdLst>
    <p:sldId id="270" r:id="rId2"/>
    <p:sldId id="346" r:id="rId3"/>
    <p:sldId id="356" r:id="rId4"/>
    <p:sldId id="366" r:id="rId5"/>
    <p:sldId id="378" r:id="rId6"/>
    <p:sldId id="380" r:id="rId7"/>
    <p:sldId id="383" r:id="rId8"/>
    <p:sldId id="381" r:id="rId9"/>
    <p:sldId id="384" r:id="rId10"/>
    <p:sldId id="393" r:id="rId11"/>
    <p:sldId id="394" r:id="rId12"/>
    <p:sldId id="365" r:id="rId13"/>
    <p:sldId id="385" r:id="rId14"/>
    <p:sldId id="387" r:id="rId15"/>
    <p:sldId id="395" r:id="rId16"/>
    <p:sldId id="388" r:id="rId17"/>
    <p:sldId id="389" r:id="rId18"/>
    <p:sldId id="397" r:id="rId19"/>
    <p:sldId id="398" r:id="rId20"/>
    <p:sldId id="396" r:id="rId21"/>
    <p:sldId id="330" r:id="rId22"/>
    <p:sldId id="331" r:id="rId23"/>
    <p:sldId id="332" r:id="rId24"/>
    <p:sldId id="333" r:id="rId25"/>
    <p:sldId id="386" r:id="rId26"/>
    <p:sldId id="335" r:id="rId27"/>
    <p:sldId id="336" r:id="rId28"/>
    <p:sldId id="339" r:id="rId29"/>
    <p:sldId id="341" r:id="rId30"/>
    <p:sldId id="392" r:id="rId31"/>
    <p:sldId id="342" r:id="rId32"/>
    <p:sldId id="368" r:id="rId33"/>
    <p:sldId id="377" r:id="rId34"/>
    <p:sldId id="375" r:id="rId35"/>
    <p:sldId id="374" r:id="rId36"/>
    <p:sldId id="376" r:id="rId37"/>
    <p:sldId id="371" r:id="rId38"/>
    <p:sldId id="400" r:id="rId39"/>
    <p:sldId id="399" r:id="rId40"/>
    <p:sldId id="390"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83212" autoAdjust="0"/>
  </p:normalViewPr>
  <p:slideViewPr>
    <p:cSldViewPr snapToGrid="0">
      <p:cViewPr varScale="1">
        <p:scale>
          <a:sx n="61" d="100"/>
          <a:sy n="61" d="100"/>
        </p:scale>
        <p:origin x="12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4EF532-41A4-47FE-B8F1-F294186ABC5E}" type="doc">
      <dgm:prSet loTypeId="urn:microsoft.com/office/officeart/2005/8/layout/process2" loCatId="process" qsTypeId="urn:microsoft.com/office/officeart/2005/8/quickstyle/simple1" qsCatId="simple" csTypeId="urn:microsoft.com/office/officeart/2005/8/colors/colorful1" csCatId="colorful" phldr="1"/>
      <dgm:spPr/>
    </dgm:pt>
    <dgm:pt modelId="{BD3D9724-A039-4E36-A48C-F52F63A3D4BD}">
      <dgm:prSet phldrT="[Metin]" custT="1"/>
      <dgm:spPr/>
      <dgm:t>
        <a:bodyPr/>
        <a:lstStyle/>
        <a:p>
          <a:r>
            <a:rPr lang="tr-TR" sz="2000" b="1" dirty="0" smtClean="0">
              <a:solidFill>
                <a:schemeClr val="tx1"/>
              </a:solidFill>
            </a:rPr>
            <a:t>Gelir Durumu</a:t>
          </a:r>
          <a:endParaRPr lang="tr-TR" sz="2000" b="1" dirty="0">
            <a:solidFill>
              <a:schemeClr val="tx1"/>
            </a:solidFill>
          </a:endParaRPr>
        </a:p>
      </dgm:t>
    </dgm:pt>
    <dgm:pt modelId="{C68ED9F6-1F5D-4D01-96D2-2E9F51A09504}" type="parTrans" cxnId="{64FB4816-0378-4970-9324-B950C5C4BD0A}">
      <dgm:prSet/>
      <dgm:spPr/>
      <dgm:t>
        <a:bodyPr/>
        <a:lstStyle/>
        <a:p>
          <a:endParaRPr lang="tr-TR">
            <a:solidFill>
              <a:schemeClr val="tx1"/>
            </a:solidFill>
          </a:endParaRPr>
        </a:p>
      </dgm:t>
    </dgm:pt>
    <dgm:pt modelId="{EB80ED39-AE2D-4FF0-9AEA-6A428D07AFE8}" type="sibTrans" cxnId="{64FB4816-0378-4970-9324-B950C5C4BD0A}">
      <dgm:prSet custT="1"/>
      <dgm:spPr/>
      <dgm:t>
        <a:bodyPr/>
        <a:lstStyle/>
        <a:p>
          <a:endParaRPr lang="tr-TR" sz="1600">
            <a:solidFill>
              <a:schemeClr val="tx1"/>
            </a:solidFill>
          </a:endParaRPr>
        </a:p>
      </dgm:t>
    </dgm:pt>
    <dgm:pt modelId="{B181E475-960D-45E9-9AD2-77396E9B3241}">
      <dgm:prSet phldrT="[Metin]" custT="1"/>
      <dgm:spPr/>
      <dgm:t>
        <a:bodyPr/>
        <a:lstStyle/>
        <a:p>
          <a:r>
            <a:rPr lang="tr-TR" sz="2000" b="1" dirty="0" smtClean="0">
              <a:solidFill>
                <a:schemeClr val="tx1"/>
              </a:solidFill>
            </a:rPr>
            <a:t>Hizmetin Toplumsal Değeri ve Önemi</a:t>
          </a:r>
          <a:endParaRPr lang="tr-TR" sz="2000" b="1" dirty="0">
            <a:solidFill>
              <a:schemeClr val="tx1"/>
            </a:solidFill>
          </a:endParaRPr>
        </a:p>
      </dgm:t>
    </dgm:pt>
    <dgm:pt modelId="{C66487B4-02A4-489C-90ED-6392E61E3238}" type="parTrans" cxnId="{FD0B026F-CF1C-471B-9291-DDC967B06733}">
      <dgm:prSet/>
      <dgm:spPr/>
      <dgm:t>
        <a:bodyPr/>
        <a:lstStyle/>
        <a:p>
          <a:endParaRPr lang="tr-TR">
            <a:solidFill>
              <a:schemeClr val="tx1"/>
            </a:solidFill>
          </a:endParaRPr>
        </a:p>
      </dgm:t>
    </dgm:pt>
    <dgm:pt modelId="{8EAF5DB8-A9D1-4AE4-A98B-3EE07F3B9F12}" type="sibTrans" cxnId="{FD0B026F-CF1C-471B-9291-DDC967B06733}">
      <dgm:prSet custT="1"/>
      <dgm:spPr/>
      <dgm:t>
        <a:bodyPr/>
        <a:lstStyle/>
        <a:p>
          <a:endParaRPr lang="tr-TR" sz="1600">
            <a:solidFill>
              <a:schemeClr val="tx1"/>
            </a:solidFill>
          </a:endParaRPr>
        </a:p>
      </dgm:t>
    </dgm:pt>
    <dgm:pt modelId="{D8715388-1B6C-413E-A6D1-3B83F795B841}">
      <dgm:prSet phldrT="[Metin]" custT="1"/>
      <dgm:spPr/>
      <dgm:t>
        <a:bodyPr/>
        <a:lstStyle/>
        <a:p>
          <a:r>
            <a:rPr lang="tr-TR" sz="2400" b="1" dirty="0" smtClean="0">
              <a:solidFill>
                <a:schemeClr val="tx1"/>
              </a:solidFill>
            </a:rPr>
            <a:t>Meslek Öncesi Eğitim Süresi</a:t>
          </a:r>
          <a:endParaRPr lang="tr-TR" sz="2400" b="1" dirty="0">
            <a:solidFill>
              <a:schemeClr val="tx1"/>
            </a:solidFill>
          </a:endParaRPr>
        </a:p>
      </dgm:t>
    </dgm:pt>
    <dgm:pt modelId="{9E1161EA-12EF-42CE-804A-9660AE9BB77B}" type="parTrans" cxnId="{8EDDABE4-0C5D-4BAF-80F8-8DB2BE0AB6AF}">
      <dgm:prSet/>
      <dgm:spPr/>
      <dgm:t>
        <a:bodyPr/>
        <a:lstStyle/>
        <a:p>
          <a:endParaRPr lang="tr-TR">
            <a:solidFill>
              <a:schemeClr val="tx1"/>
            </a:solidFill>
          </a:endParaRPr>
        </a:p>
      </dgm:t>
    </dgm:pt>
    <dgm:pt modelId="{1AAF1B67-174E-49EE-AB0D-85492C0E8581}" type="sibTrans" cxnId="{8EDDABE4-0C5D-4BAF-80F8-8DB2BE0AB6AF}">
      <dgm:prSet custT="1"/>
      <dgm:spPr/>
      <dgm:t>
        <a:bodyPr/>
        <a:lstStyle/>
        <a:p>
          <a:endParaRPr lang="tr-TR" sz="1600">
            <a:solidFill>
              <a:schemeClr val="tx1"/>
            </a:solidFill>
          </a:endParaRPr>
        </a:p>
      </dgm:t>
    </dgm:pt>
    <dgm:pt modelId="{0743DF78-268A-443B-8F1D-E1431D4417BB}">
      <dgm:prSet phldrT="[Metin]" custT="1"/>
      <dgm:spPr/>
      <dgm:t>
        <a:bodyPr/>
        <a:lstStyle/>
        <a:p>
          <a:r>
            <a:rPr lang="tr-TR" sz="2000" b="1" dirty="0" smtClean="0">
              <a:solidFill>
                <a:schemeClr val="tx1"/>
              </a:solidFill>
            </a:rPr>
            <a:t>Çalışma Koşulları</a:t>
          </a:r>
          <a:endParaRPr lang="tr-TR" sz="2000" b="1" dirty="0">
            <a:solidFill>
              <a:schemeClr val="tx1"/>
            </a:solidFill>
          </a:endParaRPr>
        </a:p>
      </dgm:t>
    </dgm:pt>
    <dgm:pt modelId="{755A273F-EE84-46A5-BA67-23376CB7C472}" type="parTrans" cxnId="{2080F027-094F-4754-8C38-04F0570CEFCA}">
      <dgm:prSet/>
      <dgm:spPr/>
      <dgm:t>
        <a:bodyPr/>
        <a:lstStyle/>
        <a:p>
          <a:endParaRPr lang="tr-TR">
            <a:solidFill>
              <a:schemeClr val="tx1"/>
            </a:solidFill>
          </a:endParaRPr>
        </a:p>
      </dgm:t>
    </dgm:pt>
    <dgm:pt modelId="{CBD46679-28C2-44A4-81C2-023BD3980DE6}" type="sibTrans" cxnId="{2080F027-094F-4754-8C38-04F0570CEFCA}">
      <dgm:prSet custT="1"/>
      <dgm:spPr/>
      <dgm:t>
        <a:bodyPr/>
        <a:lstStyle/>
        <a:p>
          <a:endParaRPr lang="tr-TR" sz="1600">
            <a:solidFill>
              <a:schemeClr val="tx1"/>
            </a:solidFill>
          </a:endParaRPr>
        </a:p>
      </dgm:t>
    </dgm:pt>
    <dgm:pt modelId="{F81F9CDA-ECC9-4C81-A603-4C0C414A02E1}">
      <dgm:prSet phldrT="[Metin]" custT="1"/>
      <dgm:spPr/>
      <dgm:t>
        <a:bodyPr/>
        <a:lstStyle/>
        <a:p>
          <a:r>
            <a:rPr lang="tr-TR" sz="2000" b="1" dirty="0" smtClean="0">
              <a:solidFill>
                <a:schemeClr val="tx1"/>
              </a:solidFill>
            </a:rPr>
            <a:t>Medya Etkisi</a:t>
          </a:r>
          <a:endParaRPr lang="tr-TR" sz="2000" b="1" dirty="0">
            <a:solidFill>
              <a:schemeClr val="tx1"/>
            </a:solidFill>
          </a:endParaRPr>
        </a:p>
      </dgm:t>
    </dgm:pt>
    <dgm:pt modelId="{2093F8E4-FB60-41A3-9438-92C2A9353F66}" type="parTrans" cxnId="{B3081E2E-DCE0-47EC-A83E-D1FF318F9388}">
      <dgm:prSet/>
      <dgm:spPr/>
      <dgm:t>
        <a:bodyPr/>
        <a:lstStyle/>
        <a:p>
          <a:endParaRPr lang="tr-TR">
            <a:solidFill>
              <a:schemeClr val="tx1"/>
            </a:solidFill>
          </a:endParaRPr>
        </a:p>
      </dgm:t>
    </dgm:pt>
    <dgm:pt modelId="{0789F6E1-7014-4C4B-A545-CAD37218F112}" type="sibTrans" cxnId="{B3081E2E-DCE0-47EC-A83E-D1FF318F9388}">
      <dgm:prSet custT="1"/>
      <dgm:spPr/>
      <dgm:t>
        <a:bodyPr/>
        <a:lstStyle/>
        <a:p>
          <a:endParaRPr lang="tr-TR" sz="1600">
            <a:solidFill>
              <a:schemeClr val="tx1"/>
            </a:solidFill>
          </a:endParaRPr>
        </a:p>
      </dgm:t>
    </dgm:pt>
    <dgm:pt modelId="{8D204E7D-6D50-481A-85AE-EA3D4579305B}">
      <dgm:prSet phldrT="[Metin]" custT="1"/>
      <dgm:spPr/>
      <dgm:t>
        <a:bodyPr/>
        <a:lstStyle/>
        <a:p>
          <a:r>
            <a:rPr lang="tr-TR" sz="2000" b="1" dirty="0" smtClean="0">
              <a:solidFill>
                <a:schemeClr val="tx1"/>
              </a:solidFill>
            </a:rPr>
            <a:t>Kültürel Özellikler</a:t>
          </a:r>
          <a:endParaRPr lang="tr-TR" sz="2000" b="1" dirty="0">
            <a:solidFill>
              <a:schemeClr val="tx1"/>
            </a:solidFill>
          </a:endParaRPr>
        </a:p>
      </dgm:t>
    </dgm:pt>
    <dgm:pt modelId="{9E0E0D5D-359C-479F-8290-95FDB0C6D5E3}" type="parTrans" cxnId="{F913A3CE-3356-49EC-95ED-87120B162DDA}">
      <dgm:prSet/>
      <dgm:spPr/>
      <dgm:t>
        <a:bodyPr/>
        <a:lstStyle/>
        <a:p>
          <a:endParaRPr lang="tr-TR">
            <a:solidFill>
              <a:schemeClr val="tx1"/>
            </a:solidFill>
          </a:endParaRPr>
        </a:p>
      </dgm:t>
    </dgm:pt>
    <dgm:pt modelId="{7824CC51-1250-440E-9024-C41C1C939148}" type="sibTrans" cxnId="{F913A3CE-3356-49EC-95ED-87120B162DDA}">
      <dgm:prSet/>
      <dgm:spPr/>
      <dgm:t>
        <a:bodyPr/>
        <a:lstStyle/>
        <a:p>
          <a:endParaRPr lang="tr-TR">
            <a:solidFill>
              <a:schemeClr val="tx1"/>
            </a:solidFill>
          </a:endParaRPr>
        </a:p>
      </dgm:t>
    </dgm:pt>
    <dgm:pt modelId="{7C5A1931-F6B7-4965-8469-AF1F2333635E}" type="pres">
      <dgm:prSet presAssocID="{944EF532-41A4-47FE-B8F1-F294186ABC5E}" presName="linearFlow" presStyleCnt="0">
        <dgm:presLayoutVars>
          <dgm:resizeHandles val="exact"/>
        </dgm:presLayoutVars>
      </dgm:prSet>
      <dgm:spPr/>
    </dgm:pt>
    <dgm:pt modelId="{9C6977BA-2157-4A5E-9B11-731607BCC08C}" type="pres">
      <dgm:prSet presAssocID="{BD3D9724-A039-4E36-A48C-F52F63A3D4BD}" presName="node" presStyleLbl="node1" presStyleIdx="0" presStyleCnt="6">
        <dgm:presLayoutVars>
          <dgm:bulletEnabled val="1"/>
        </dgm:presLayoutVars>
      </dgm:prSet>
      <dgm:spPr/>
      <dgm:t>
        <a:bodyPr/>
        <a:lstStyle/>
        <a:p>
          <a:endParaRPr lang="tr-TR"/>
        </a:p>
      </dgm:t>
    </dgm:pt>
    <dgm:pt modelId="{8BFDA2D5-EFDB-4379-96A9-18EB70C933D3}" type="pres">
      <dgm:prSet presAssocID="{EB80ED39-AE2D-4FF0-9AEA-6A428D07AFE8}" presName="sibTrans" presStyleLbl="sibTrans2D1" presStyleIdx="0" presStyleCnt="5"/>
      <dgm:spPr/>
      <dgm:t>
        <a:bodyPr/>
        <a:lstStyle/>
        <a:p>
          <a:endParaRPr lang="tr-TR"/>
        </a:p>
      </dgm:t>
    </dgm:pt>
    <dgm:pt modelId="{95362757-DC25-4464-BE66-BA48E409C338}" type="pres">
      <dgm:prSet presAssocID="{EB80ED39-AE2D-4FF0-9AEA-6A428D07AFE8}" presName="connectorText" presStyleLbl="sibTrans2D1" presStyleIdx="0" presStyleCnt="5"/>
      <dgm:spPr/>
      <dgm:t>
        <a:bodyPr/>
        <a:lstStyle/>
        <a:p>
          <a:endParaRPr lang="tr-TR"/>
        </a:p>
      </dgm:t>
    </dgm:pt>
    <dgm:pt modelId="{05909B7D-4BA8-4937-9657-E70530C48AB3}" type="pres">
      <dgm:prSet presAssocID="{B181E475-960D-45E9-9AD2-77396E9B3241}" presName="node" presStyleLbl="node1" presStyleIdx="1" presStyleCnt="6" custScaleX="115920" custScaleY="170445">
        <dgm:presLayoutVars>
          <dgm:bulletEnabled val="1"/>
        </dgm:presLayoutVars>
      </dgm:prSet>
      <dgm:spPr/>
      <dgm:t>
        <a:bodyPr/>
        <a:lstStyle/>
        <a:p>
          <a:endParaRPr lang="tr-TR"/>
        </a:p>
      </dgm:t>
    </dgm:pt>
    <dgm:pt modelId="{E862CDBE-71E2-455C-93F5-CB19838A6418}" type="pres">
      <dgm:prSet presAssocID="{8EAF5DB8-A9D1-4AE4-A98B-3EE07F3B9F12}" presName="sibTrans" presStyleLbl="sibTrans2D1" presStyleIdx="1" presStyleCnt="5"/>
      <dgm:spPr/>
      <dgm:t>
        <a:bodyPr/>
        <a:lstStyle/>
        <a:p>
          <a:endParaRPr lang="tr-TR"/>
        </a:p>
      </dgm:t>
    </dgm:pt>
    <dgm:pt modelId="{49C5BAF7-7028-4E0C-BD13-1CAD21F69BE8}" type="pres">
      <dgm:prSet presAssocID="{8EAF5DB8-A9D1-4AE4-A98B-3EE07F3B9F12}" presName="connectorText" presStyleLbl="sibTrans2D1" presStyleIdx="1" presStyleCnt="5"/>
      <dgm:spPr/>
      <dgm:t>
        <a:bodyPr/>
        <a:lstStyle/>
        <a:p>
          <a:endParaRPr lang="tr-TR"/>
        </a:p>
      </dgm:t>
    </dgm:pt>
    <dgm:pt modelId="{6F0B3243-C5CF-4D44-BD99-5B8A332BD4E5}" type="pres">
      <dgm:prSet presAssocID="{D8715388-1B6C-413E-A6D1-3B83F795B841}" presName="node" presStyleLbl="node1" presStyleIdx="2" presStyleCnt="6" custScaleX="122556" custScaleY="196260" custLinFactNeighborX="1351" custLinFactNeighborY="-7271">
        <dgm:presLayoutVars>
          <dgm:bulletEnabled val="1"/>
        </dgm:presLayoutVars>
      </dgm:prSet>
      <dgm:spPr/>
      <dgm:t>
        <a:bodyPr/>
        <a:lstStyle/>
        <a:p>
          <a:endParaRPr lang="tr-TR"/>
        </a:p>
      </dgm:t>
    </dgm:pt>
    <dgm:pt modelId="{979A6994-151D-4A6D-80AA-35BE3A9527F1}" type="pres">
      <dgm:prSet presAssocID="{1AAF1B67-174E-49EE-AB0D-85492C0E8581}" presName="sibTrans" presStyleLbl="sibTrans2D1" presStyleIdx="2" presStyleCnt="5"/>
      <dgm:spPr/>
      <dgm:t>
        <a:bodyPr/>
        <a:lstStyle/>
        <a:p>
          <a:endParaRPr lang="tr-TR"/>
        </a:p>
      </dgm:t>
    </dgm:pt>
    <dgm:pt modelId="{32F1A277-739C-454D-87BE-ABCB8463EF0A}" type="pres">
      <dgm:prSet presAssocID="{1AAF1B67-174E-49EE-AB0D-85492C0E8581}" presName="connectorText" presStyleLbl="sibTrans2D1" presStyleIdx="2" presStyleCnt="5"/>
      <dgm:spPr/>
      <dgm:t>
        <a:bodyPr/>
        <a:lstStyle/>
        <a:p>
          <a:endParaRPr lang="tr-TR"/>
        </a:p>
      </dgm:t>
    </dgm:pt>
    <dgm:pt modelId="{DD7B3947-5E04-4698-B9EA-B450F111538E}" type="pres">
      <dgm:prSet presAssocID="{0743DF78-268A-443B-8F1D-E1431D4417BB}" presName="node" presStyleLbl="node1" presStyleIdx="3" presStyleCnt="6" custScaleX="113674" custScaleY="134241">
        <dgm:presLayoutVars>
          <dgm:bulletEnabled val="1"/>
        </dgm:presLayoutVars>
      </dgm:prSet>
      <dgm:spPr/>
      <dgm:t>
        <a:bodyPr/>
        <a:lstStyle/>
        <a:p>
          <a:endParaRPr lang="tr-TR"/>
        </a:p>
      </dgm:t>
    </dgm:pt>
    <dgm:pt modelId="{8D450F92-D975-4F58-BB8C-D98ECA758530}" type="pres">
      <dgm:prSet presAssocID="{CBD46679-28C2-44A4-81C2-023BD3980DE6}" presName="sibTrans" presStyleLbl="sibTrans2D1" presStyleIdx="3" presStyleCnt="5"/>
      <dgm:spPr/>
      <dgm:t>
        <a:bodyPr/>
        <a:lstStyle/>
        <a:p>
          <a:endParaRPr lang="tr-TR"/>
        </a:p>
      </dgm:t>
    </dgm:pt>
    <dgm:pt modelId="{BE9145B6-C1B9-4A2B-9D8E-380FD510FEAE}" type="pres">
      <dgm:prSet presAssocID="{CBD46679-28C2-44A4-81C2-023BD3980DE6}" presName="connectorText" presStyleLbl="sibTrans2D1" presStyleIdx="3" presStyleCnt="5"/>
      <dgm:spPr/>
      <dgm:t>
        <a:bodyPr/>
        <a:lstStyle/>
        <a:p>
          <a:endParaRPr lang="tr-TR"/>
        </a:p>
      </dgm:t>
    </dgm:pt>
    <dgm:pt modelId="{B45F5954-21EE-4B32-BC80-E09B64F07561}" type="pres">
      <dgm:prSet presAssocID="{F81F9CDA-ECC9-4C81-A603-4C0C414A02E1}" presName="node" presStyleLbl="node1" presStyleIdx="4" presStyleCnt="6">
        <dgm:presLayoutVars>
          <dgm:bulletEnabled val="1"/>
        </dgm:presLayoutVars>
      </dgm:prSet>
      <dgm:spPr/>
      <dgm:t>
        <a:bodyPr/>
        <a:lstStyle/>
        <a:p>
          <a:endParaRPr lang="tr-TR"/>
        </a:p>
      </dgm:t>
    </dgm:pt>
    <dgm:pt modelId="{48753A22-C303-4BA0-9C88-E18CE71727B0}" type="pres">
      <dgm:prSet presAssocID="{0789F6E1-7014-4C4B-A545-CAD37218F112}" presName="sibTrans" presStyleLbl="sibTrans2D1" presStyleIdx="4" presStyleCnt="5"/>
      <dgm:spPr/>
      <dgm:t>
        <a:bodyPr/>
        <a:lstStyle/>
        <a:p>
          <a:endParaRPr lang="tr-TR"/>
        </a:p>
      </dgm:t>
    </dgm:pt>
    <dgm:pt modelId="{266C7CDE-7A2A-4350-BC5C-3E2377519773}" type="pres">
      <dgm:prSet presAssocID="{0789F6E1-7014-4C4B-A545-CAD37218F112}" presName="connectorText" presStyleLbl="sibTrans2D1" presStyleIdx="4" presStyleCnt="5"/>
      <dgm:spPr/>
      <dgm:t>
        <a:bodyPr/>
        <a:lstStyle/>
        <a:p>
          <a:endParaRPr lang="tr-TR"/>
        </a:p>
      </dgm:t>
    </dgm:pt>
    <dgm:pt modelId="{FF36B929-D38C-498F-9442-B1B44B07C8C6}" type="pres">
      <dgm:prSet presAssocID="{8D204E7D-6D50-481A-85AE-EA3D4579305B}" presName="node" presStyleLbl="node1" presStyleIdx="5" presStyleCnt="6" custScaleX="105281" custScaleY="139083">
        <dgm:presLayoutVars>
          <dgm:bulletEnabled val="1"/>
        </dgm:presLayoutVars>
      </dgm:prSet>
      <dgm:spPr/>
      <dgm:t>
        <a:bodyPr/>
        <a:lstStyle/>
        <a:p>
          <a:endParaRPr lang="tr-TR"/>
        </a:p>
      </dgm:t>
    </dgm:pt>
  </dgm:ptLst>
  <dgm:cxnLst>
    <dgm:cxn modelId="{FABEE0B3-BD64-4FE9-817F-B626AE6DE6B9}" type="presOf" srcId="{0789F6E1-7014-4C4B-A545-CAD37218F112}" destId="{266C7CDE-7A2A-4350-BC5C-3E2377519773}" srcOrd="1" destOrd="0" presId="urn:microsoft.com/office/officeart/2005/8/layout/process2"/>
    <dgm:cxn modelId="{95928255-9777-4472-B35E-0FBD419A5BBB}" type="presOf" srcId="{CBD46679-28C2-44A4-81C2-023BD3980DE6}" destId="{BE9145B6-C1B9-4A2B-9D8E-380FD510FEAE}" srcOrd="1" destOrd="0" presId="urn:microsoft.com/office/officeart/2005/8/layout/process2"/>
    <dgm:cxn modelId="{8D231D0E-390B-41D9-99E8-8E22630D26D2}" type="presOf" srcId="{8D204E7D-6D50-481A-85AE-EA3D4579305B}" destId="{FF36B929-D38C-498F-9442-B1B44B07C8C6}" srcOrd="0" destOrd="0" presId="urn:microsoft.com/office/officeart/2005/8/layout/process2"/>
    <dgm:cxn modelId="{E1DA5DC5-CA89-4260-9709-3436D176BBE2}" type="presOf" srcId="{0743DF78-268A-443B-8F1D-E1431D4417BB}" destId="{DD7B3947-5E04-4698-B9EA-B450F111538E}" srcOrd="0" destOrd="0" presId="urn:microsoft.com/office/officeart/2005/8/layout/process2"/>
    <dgm:cxn modelId="{C1A4C308-FE70-4A65-AFA7-0376885FC546}" type="presOf" srcId="{EB80ED39-AE2D-4FF0-9AEA-6A428D07AFE8}" destId="{95362757-DC25-4464-BE66-BA48E409C338}" srcOrd="1" destOrd="0" presId="urn:microsoft.com/office/officeart/2005/8/layout/process2"/>
    <dgm:cxn modelId="{D91694C9-15A3-4C5D-B5D5-5AA816D781C4}" type="presOf" srcId="{D8715388-1B6C-413E-A6D1-3B83F795B841}" destId="{6F0B3243-C5CF-4D44-BD99-5B8A332BD4E5}" srcOrd="0" destOrd="0" presId="urn:microsoft.com/office/officeart/2005/8/layout/process2"/>
    <dgm:cxn modelId="{58BD16E9-E80C-4B57-AD36-D80C6260C9F5}" type="presOf" srcId="{B181E475-960D-45E9-9AD2-77396E9B3241}" destId="{05909B7D-4BA8-4937-9657-E70530C48AB3}" srcOrd="0" destOrd="0" presId="urn:microsoft.com/office/officeart/2005/8/layout/process2"/>
    <dgm:cxn modelId="{FD0B026F-CF1C-471B-9291-DDC967B06733}" srcId="{944EF532-41A4-47FE-B8F1-F294186ABC5E}" destId="{B181E475-960D-45E9-9AD2-77396E9B3241}" srcOrd="1" destOrd="0" parTransId="{C66487B4-02A4-489C-90ED-6392E61E3238}" sibTransId="{8EAF5DB8-A9D1-4AE4-A98B-3EE07F3B9F12}"/>
    <dgm:cxn modelId="{4948D90C-D73E-46FE-8873-093ABAE79145}" type="presOf" srcId="{BD3D9724-A039-4E36-A48C-F52F63A3D4BD}" destId="{9C6977BA-2157-4A5E-9B11-731607BCC08C}" srcOrd="0" destOrd="0" presId="urn:microsoft.com/office/officeart/2005/8/layout/process2"/>
    <dgm:cxn modelId="{8359009A-CBF0-4020-8C65-EA50ACD6E02F}" type="presOf" srcId="{1AAF1B67-174E-49EE-AB0D-85492C0E8581}" destId="{32F1A277-739C-454D-87BE-ABCB8463EF0A}" srcOrd="1" destOrd="0" presId="urn:microsoft.com/office/officeart/2005/8/layout/process2"/>
    <dgm:cxn modelId="{2080F027-094F-4754-8C38-04F0570CEFCA}" srcId="{944EF532-41A4-47FE-B8F1-F294186ABC5E}" destId="{0743DF78-268A-443B-8F1D-E1431D4417BB}" srcOrd="3" destOrd="0" parTransId="{755A273F-EE84-46A5-BA67-23376CB7C472}" sibTransId="{CBD46679-28C2-44A4-81C2-023BD3980DE6}"/>
    <dgm:cxn modelId="{F913A3CE-3356-49EC-95ED-87120B162DDA}" srcId="{944EF532-41A4-47FE-B8F1-F294186ABC5E}" destId="{8D204E7D-6D50-481A-85AE-EA3D4579305B}" srcOrd="5" destOrd="0" parTransId="{9E0E0D5D-359C-479F-8290-95FDB0C6D5E3}" sibTransId="{7824CC51-1250-440E-9024-C41C1C939148}"/>
    <dgm:cxn modelId="{A19960E4-5989-4E7B-B5D1-EA9BB1DE59C9}" type="presOf" srcId="{CBD46679-28C2-44A4-81C2-023BD3980DE6}" destId="{8D450F92-D975-4F58-BB8C-D98ECA758530}" srcOrd="0" destOrd="0" presId="urn:microsoft.com/office/officeart/2005/8/layout/process2"/>
    <dgm:cxn modelId="{7F6DC75E-C069-4A49-ACCD-DDE5F5CC05D7}" type="presOf" srcId="{F81F9CDA-ECC9-4C81-A603-4C0C414A02E1}" destId="{B45F5954-21EE-4B32-BC80-E09B64F07561}" srcOrd="0" destOrd="0" presId="urn:microsoft.com/office/officeart/2005/8/layout/process2"/>
    <dgm:cxn modelId="{B3081E2E-DCE0-47EC-A83E-D1FF318F9388}" srcId="{944EF532-41A4-47FE-B8F1-F294186ABC5E}" destId="{F81F9CDA-ECC9-4C81-A603-4C0C414A02E1}" srcOrd="4" destOrd="0" parTransId="{2093F8E4-FB60-41A3-9438-92C2A9353F66}" sibTransId="{0789F6E1-7014-4C4B-A545-CAD37218F112}"/>
    <dgm:cxn modelId="{C1B7F9D7-76A6-402A-ADFC-CA30BCECD272}" type="presOf" srcId="{1AAF1B67-174E-49EE-AB0D-85492C0E8581}" destId="{979A6994-151D-4A6D-80AA-35BE3A9527F1}" srcOrd="0" destOrd="0" presId="urn:microsoft.com/office/officeart/2005/8/layout/process2"/>
    <dgm:cxn modelId="{052A83F8-65FA-4E17-9379-2150A659E46E}" type="presOf" srcId="{8EAF5DB8-A9D1-4AE4-A98B-3EE07F3B9F12}" destId="{E862CDBE-71E2-455C-93F5-CB19838A6418}" srcOrd="0" destOrd="0" presId="urn:microsoft.com/office/officeart/2005/8/layout/process2"/>
    <dgm:cxn modelId="{8EDDABE4-0C5D-4BAF-80F8-8DB2BE0AB6AF}" srcId="{944EF532-41A4-47FE-B8F1-F294186ABC5E}" destId="{D8715388-1B6C-413E-A6D1-3B83F795B841}" srcOrd="2" destOrd="0" parTransId="{9E1161EA-12EF-42CE-804A-9660AE9BB77B}" sibTransId="{1AAF1B67-174E-49EE-AB0D-85492C0E8581}"/>
    <dgm:cxn modelId="{7E1C0A88-2143-4068-AA59-3588B1C20496}" type="presOf" srcId="{0789F6E1-7014-4C4B-A545-CAD37218F112}" destId="{48753A22-C303-4BA0-9C88-E18CE71727B0}" srcOrd="0" destOrd="0" presId="urn:microsoft.com/office/officeart/2005/8/layout/process2"/>
    <dgm:cxn modelId="{64FB4816-0378-4970-9324-B950C5C4BD0A}" srcId="{944EF532-41A4-47FE-B8F1-F294186ABC5E}" destId="{BD3D9724-A039-4E36-A48C-F52F63A3D4BD}" srcOrd="0" destOrd="0" parTransId="{C68ED9F6-1F5D-4D01-96D2-2E9F51A09504}" sibTransId="{EB80ED39-AE2D-4FF0-9AEA-6A428D07AFE8}"/>
    <dgm:cxn modelId="{5F93CA6D-6FCB-44F4-BA45-BF149AD520BE}" type="presOf" srcId="{944EF532-41A4-47FE-B8F1-F294186ABC5E}" destId="{7C5A1931-F6B7-4965-8469-AF1F2333635E}" srcOrd="0" destOrd="0" presId="urn:microsoft.com/office/officeart/2005/8/layout/process2"/>
    <dgm:cxn modelId="{2768EF57-0F42-4BEB-8AA2-2CD4C72F2E98}" type="presOf" srcId="{EB80ED39-AE2D-4FF0-9AEA-6A428D07AFE8}" destId="{8BFDA2D5-EFDB-4379-96A9-18EB70C933D3}" srcOrd="0" destOrd="0" presId="urn:microsoft.com/office/officeart/2005/8/layout/process2"/>
    <dgm:cxn modelId="{B3040C28-1632-4567-969F-067424C244E4}" type="presOf" srcId="{8EAF5DB8-A9D1-4AE4-A98B-3EE07F3B9F12}" destId="{49C5BAF7-7028-4E0C-BD13-1CAD21F69BE8}" srcOrd="1" destOrd="0" presId="urn:microsoft.com/office/officeart/2005/8/layout/process2"/>
    <dgm:cxn modelId="{FEDEF212-E995-47EA-B93E-6469305074D1}" type="presParOf" srcId="{7C5A1931-F6B7-4965-8469-AF1F2333635E}" destId="{9C6977BA-2157-4A5E-9B11-731607BCC08C}" srcOrd="0" destOrd="0" presId="urn:microsoft.com/office/officeart/2005/8/layout/process2"/>
    <dgm:cxn modelId="{3A233AC3-329F-4C17-A94D-C23BDFAA1DC3}" type="presParOf" srcId="{7C5A1931-F6B7-4965-8469-AF1F2333635E}" destId="{8BFDA2D5-EFDB-4379-96A9-18EB70C933D3}" srcOrd="1" destOrd="0" presId="urn:microsoft.com/office/officeart/2005/8/layout/process2"/>
    <dgm:cxn modelId="{3A52F3A4-A167-4085-9E2C-1C13C4E61BD6}" type="presParOf" srcId="{8BFDA2D5-EFDB-4379-96A9-18EB70C933D3}" destId="{95362757-DC25-4464-BE66-BA48E409C338}" srcOrd="0" destOrd="0" presId="urn:microsoft.com/office/officeart/2005/8/layout/process2"/>
    <dgm:cxn modelId="{6FDD9A07-488C-4604-8A95-5917E2546EB8}" type="presParOf" srcId="{7C5A1931-F6B7-4965-8469-AF1F2333635E}" destId="{05909B7D-4BA8-4937-9657-E70530C48AB3}" srcOrd="2" destOrd="0" presId="urn:microsoft.com/office/officeart/2005/8/layout/process2"/>
    <dgm:cxn modelId="{B926F9BA-4DFC-45C2-B9A3-71D693EB948E}" type="presParOf" srcId="{7C5A1931-F6B7-4965-8469-AF1F2333635E}" destId="{E862CDBE-71E2-455C-93F5-CB19838A6418}" srcOrd="3" destOrd="0" presId="urn:microsoft.com/office/officeart/2005/8/layout/process2"/>
    <dgm:cxn modelId="{FD85D1A7-C15B-45F1-A530-CBDF572C8197}" type="presParOf" srcId="{E862CDBE-71E2-455C-93F5-CB19838A6418}" destId="{49C5BAF7-7028-4E0C-BD13-1CAD21F69BE8}" srcOrd="0" destOrd="0" presId="urn:microsoft.com/office/officeart/2005/8/layout/process2"/>
    <dgm:cxn modelId="{54F5E3CD-28AF-4C40-AB44-1917564E0D0D}" type="presParOf" srcId="{7C5A1931-F6B7-4965-8469-AF1F2333635E}" destId="{6F0B3243-C5CF-4D44-BD99-5B8A332BD4E5}" srcOrd="4" destOrd="0" presId="urn:microsoft.com/office/officeart/2005/8/layout/process2"/>
    <dgm:cxn modelId="{756BB8C1-DF1A-41E8-8CF3-B638530F80FB}" type="presParOf" srcId="{7C5A1931-F6B7-4965-8469-AF1F2333635E}" destId="{979A6994-151D-4A6D-80AA-35BE3A9527F1}" srcOrd="5" destOrd="0" presId="urn:microsoft.com/office/officeart/2005/8/layout/process2"/>
    <dgm:cxn modelId="{D1086724-34A0-4A5A-B184-CB2008C6AFAC}" type="presParOf" srcId="{979A6994-151D-4A6D-80AA-35BE3A9527F1}" destId="{32F1A277-739C-454D-87BE-ABCB8463EF0A}" srcOrd="0" destOrd="0" presId="urn:microsoft.com/office/officeart/2005/8/layout/process2"/>
    <dgm:cxn modelId="{902D380B-86DD-4EC7-9E38-F54394F972B1}" type="presParOf" srcId="{7C5A1931-F6B7-4965-8469-AF1F2333635E}" destId="{DD7B3947-5E04-4698-B9EA-B450F111538E}" srcOrd="6" destOrd="0" presId="urn:microsoft.com/office/officeart/2005/8/layout/process2"/>
    <dgm:cxn modelId="{804CC6D0-CB24-43F7-BF10-3F3D2B825C88}" type="presParOf" srcId="{7C5A1931-F6B7-4965-8469-AF1F2333635E}" destId="{8D450F92-D975-4F58-BB8C-D98ECA758530}" srcOrd="7" destOrd="0" presId="urn:microsoft.com/office/officeart/2005/8/layout/process2"/>
    <dgm:cxn modelId="{3E997D1C-0209-4B05-BF03-C034C1BB064C}" type="presParOf" srcId="{8D450F92-D975-4F58-BB8C-D98ECA758530}" destId="{BE9145B6-C1B9-4A2B-9D8E-380FD510FEAE}" srcOrd="0" destOrd="0" presId="urn:microsoft.com/office/officeart/2005/8/layout/process2"/>
    <dgm:cxn modelId="{C8F1E551-0C47-4AC4-A9AB-DE2C87CC0020}" type="presParOf" srcId="{7C5A1931-F6B7-4965-8469-AF1F2333635E}" destId="{B45F5954-21EE-4B32-BC80-E09B64F07561}" srcOrd="8" destOrd="0" presId="urn:microsoft.com/office/officeart/2005/8/layout/process2"/>
    <dgm:cxn modelId="{11F7A027-5780-49E2-883D-58A3B105BDE4}" type="presParOf" srcId="{7C5A1931-F6B7-4965-8469-AF1F2333635E}" destId="{48753A22-C303-4BA0-9C88-E18CE71727B0}" srcOrd="9" destOrd="0" presId="urn:microsoft.com/office/officeart/2005/8/layout/process2"/>
    <dgm:cxn modelId="{F9953600-B227-4ADA-AC61-5A516B5CB5D9}" type="presParOf" srcId="{48753A22-C303-4BA0-9C88-E18CE71727B0}" destId="{266C7CDE-7A2A-4350-BC5C-3E2377519773}" srcOrd="0" destOrd="0" presId="urn:microsoft.com/office/officeart/2005/8/layout/process2"/>
    <dgm:cxn modelId="{0CA7088E-1D97-4912-9A76-86847B008BB8}" type="presParOf" srcId="{7C5A1931-F6B7-4965-8469-AF1F2333635E}" destId="{FF36B929-D38C-498F-9442-B1B44B07C8C6}" srcOrd="10"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05E2FF-C8E2-4D84-A4EC-5105F7D5585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D233E761-5DD3-47D9-93F6-C2CCCA550228}" type="pres">
      <dgm:prSet presAssocID="{C505E2FF-C8E2-4D84-A4EC-5105F7D55852}" presName="Name0" presStyleCnt="0">
        <dgm:presLayoutVars>
          <dgm:dir/>
          <dgm:animLvl val="lvl"/>
          <dgm:resizeHandles val="exact"/>
        </dgm:presLayoutVars>
      </dgm:prSet>
      <dgm:spPr/>
      <dgm:t>
        <a:bodyPr/>
        <a:lstStyle/>
        <a:p>
          <a:endParaRPr lang="tr-TR"/>
        </a:p>
      </dgm:t>
    </dgm:pt>
  </dgm:ptLst>
  <dgm:cxnLst>
    <dgm:cxn modelId="{139AF233-4788-4E35-A814-84DC8A6C2F23}" type="presOf" srcId="{C505E2FF-C8E2-4D84-A4EC-5105F7D55852}" destId="{D233E761-5DD3-47D9-93F6-C2CCCA55022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05E2FF-C8E2-4D84-A4EC-5105F7D5585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667AB366-30AB-46B3-8730-1C6C834B0C4E}">
      <dgm:prSet custT="1"/>
      <dgm:spPr/>
      <dgm:t>
        <a:bodyPr/>
        <a:lstStyle/>
        <a:p>
          <a:pPr rtl="0"/>
          <a:r>
            <a:rPr lang="tr-TR" sz="2400" b="1" dirty="0" smtClean="0"/>
            <a:t>PSİKOLOJİK DANIŞMAN ÖMER FARUK ERKAL</a:t>
          </a:r>
          <a:endParaRPr lang="tr-TR" sz="2400" dirty="0"/>
        </a:p>
      </dgm:t>
    </dgm:pt>
    <dgm:pt modelId="{AA85BF63-7FE4-421C-991B-07F1CDD29FA2}" type="parTrans" cxnId="{8A03921F-EF77-4752-B5AD-9EC29D2D9DD4}">
      <dgm:prSet/>
      <dgm:spPr/>
      <dgm:t>
        <a:bodyPr/>
        <a:lstStyle/>
        <a:p>
          <a:endParaRPr lang="tr-TR"/>
        </a:p>
      </dgm:t>
    </dgm:pt>
    <dgm:pt modelId="{C430FC01-E3B8-44BC-9370-4D9212F5CB00}" type="sibTrans" cxnId="{8A03921F-EF77-4752-B5AD-9EC29D2D9DD4}">
      <dgm:prSet/>
      <dgm:spPr/>
      <dgm:t>
        <a:bodyPr/>
        <a:lstStyle/>
        <a:p>
          <a:endParaRPr lang="tr-TR"/>
        </a:p>
      </dgm:t>
    </dgm:pt>
    <dgm:pt modelId="{D233E761-5DD3-47D9-93F6-C2CCCA550228}" type="pres">
      <dgm:prSet presAssocID="{C505E2FF-C8E2-4D84-A4EC-5105F7D55852}" presName="Name0" presStyleCnt="0">
        <dgm:presLayoutVars>
          <dgm:dir/>
          <dgm:animLvl val="lvl"/>
          <dgm:resizeHandles val="exact"/>
        </dgm:presLayoutVars>
      </dgm:prSet>
      <dgm:spPr/>
      <dgm:t>
        <a:bodyPr/>
        <a:lstStyle/>
        <a:p>
          <a:endParaRPr lang="tr-TR"/>
        </a:p>
      </dgm:t>
    </dgm:pt>
    <dgm:pt modelId="{1819E404-672D-4911-A5A9-C89ABF522406}" type="pres">
      <dgm:prSet presAssocID="{667AB366-30AB-46B3-8730-1C6C834B0C4E}" presName="linNode" presStyleCnt="0"/>
      <dgm:spPr/>
    </dgm:pt>
    <dgm:pt modelId="{2023893A-495B-4D6A-B286-EBDE8FA5EB2E}" type="pres">
      <dgm:prSet presAssocID="{667AB366-30AB-46B3-8730-1C6C834B0C4E}" presName="parentText" presStyleLbl="node1" presStyleIdx="0" presStyleCnt="1" custScaleX="110152" custScaleY="100098" custLinFactY="100000" custLinFactNeighborX="9224" custLinFactNeighborY="132916">
        <dgm:presLayoutVars>
          <dgm:chMax val="1"/>
          <dgm:bulletEnabled val="1"/>
        </dgm:presLayoutVars>
      </dgm:prSet>
      <dgm:spPr/>
      <dgm:t>
        <a:bodyPr/>
        <a:lstStyle/>
        <a:p>
          <a:endParaRPr lang="tr-TR"/>
        </a:p>
      </dgm:t>
    </dgm:pt>
  </dgm:ptLst>
  <dgm:cxnLst>
    <dgm:cxn modelId="{8A03921F-EF77-4752-B5AD-9EC29D2D9DD4}" srcId="{C505E2FF-C8E2-4D84-A4EC-5105F7D55852}" destId="{667AB366-30AB-46B3-8730-1C6C834B0C4E}" srcOrd="0" destOrd="0" parTransId="{AA85BF63-7FE4-421C-991B-07F1CDD29FA2}" sibTransId="{C430FC01-E3B8-44BC-9370-4D9212F5CB00}"/>
    <dgm:cxn modelId="{66853B2C-EE77-4997-95AD-C319DE32A6AF}" type="presOf" srcId="{C505E2FF-C8E2-4D84-A4EC-5105F7D55852}" destId="{D233E761-5DD3-47D9-93F6-C2CCCA550228}" srcOrd="0" destOrd="0" presId="urn:microsoft.com/office/officeart/2005/8/layout/vList5"/>
    <dgm:cxn modelId="{BD6F1A0F-DB20-48F7-8E16-5E1CE6CF9886}" type="presOf" srcId="{667AB366-30AB-46B3-8730-1C6C834B0C4E}" destId="{2023893A-495B-4D6A-B286-EBDE8FA5EB2E}" srcOrd="0" destOrd="0" presId="urn:microsoft.com/office/officeart/2005/8/layout/vList5"/>
    <dgm:cxn modelId="{B1A2F09D-045F-4428-9775-335AC540CDD7}" type="presParOf" srcId="{D233E761-5DD3-47D9-93F6-C2CCCA550228}" destId="{1819E404-672D-4911-A5A9-C89ABF522406}" srcOrd="0" destOrd="0" presId="urn:microsoft.com/office/officeart/2005/8/layout/vList5"/>
    <dgm:cxn modelId="{50E7AC7B-5994-4593-9BBD-6BD32E9E4DF9}" type="presParOf" srcId="{1819E404-672D-4911-A5A9-C89ABF522406}" destId="{2023893A-495B-4D6A-B286-EBDE8FA5EB2E}" srcOrd="0" destOrd="0" presId="urn:microsoft.com/office/officeart/2005/8/layout/vList5"/>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977BA-2157-4A5E-9B11-731607BCC08C}">
      <dsp:nvSpPr>
        <dsp:cNvPr id="0" name=""/>
        <dsp:cNvSpPr/>
      </dsp:nvSpPr>
      <dsp:spPr>
        <a:xfrm>
          <a:off x="4278694" y="4673"/>
          <a:ext cx="2021272" cy="50531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rPr>
            <a:t>Gelir Durumu</a:t>
          </a:r>
          <a:endParaRPr lang="tr-TR" sz="2000" b="1" kern="1200" dirty="0">
            <a:solidFill>
              <a:schemeClr val="tx1"/>
            </a:solidFill>
          </a:endParaRPr>
        </a:p>
      </dsp:txBody>
      <dsp:txXfrm>
        <a:off x="4293494" y="19473"/>
        <a:ext cx="1991672" cy="475718"/>
      </dsp:txXfrm>
    </dsp:sp>
    <dsp:sp modelId="{8BFDA2D5-EFDB-4379-96A9-18EB70C933D3}">
      <dsp:nvSpPr>
        <dsp:cNvPr id="0" name=""/>
        <dsp:cNvSpPr/>
      </dsp:nvSpPr>
      <dsp:spPr>
        <a:xfrm rot="5400000">
          <a:off x="5194583" y="522624"/>
          <a:ext cx="189494" cy="22739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solidFill>
              <a:schemeClr val="tx1"/>
            </a:solidFill>
          </a:endParaRPr>
        </a:p>
      </dsp:txBody>
      <dsp:txXfrm rot="-5400000">
        <a:off x="5221113" y="541573"/>
        <a:ext cx="136435" cy="132646"/>
      </dsp:txXfrm>
    </dsp:sp>
    <dsp:sp modelId="{05909B7D-4BA8-4937-9657-E70530C48AB3}">
      <dsp:nvSpPr>
        <dsp:cNvPr id="0" name=""/>
        <dsp:cNvSpPr/>
      </dsp:nvSpPr>
      <dsp:spPr>
        <a:xfrm>
          <a:off x="4117801" y="762650"/>
          <a:ext cx="2343059" cy="86128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rPr>
            <a:t>Hizmetin Toplumsal Değeri ve Önemi</a:t>
          </a:r>
          <a:endParaRPr lang="tr-TR" sz="2000" b="1" kern="1200" dirty="0">
            <a:solidFill>
              <a:schemeClr val="tx1"/>
            </a:solidFill>
          </a:endParaRPr>
        </a:p>
      </dsp:txBody>
      <dsp:txXfrm>
        <a:off x="4143027" y="787876"/>
        <a:ext cx="2292607" cy="810837"/>
      </dsp:txXfrm>
    </dsp:sp>
    <dsp:sp modelId="{E862CDBE-71E2-455C-93F5-CB19838A6418}">
      <dsp:nvSpPr>
        <dsp:cNvPr id="0" name=""/>
        <dsp:cNvSpPr/>
      </dsp:nvSpPr>
      <dsp:spPr>
        <a:xfrm rot="5319143">
          <a:off x="5214335" y="1627387"/>
          <a:ext cx="175764" cy="22739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solidFill>
              <a:schemeClr val="tx1"/>
            </a:solidFill>
          </a:endParaRPr>
        </a:p>
      </dsp:txBody>
      <dsp:txXfrm rot="-5400000">
        <a:off x="5233379" y="1653209"/>
        <a:ext cx="136435" cy="123035"/>
      </dsp:txXfrm>
    </dsp:sp>
    <dsp:sp modelId="{6F0B3243-C5CF-4D44-BD99-5B8A332BD4E5}">
      <dsp:nvSpPr>
        <dsp:cNvPr id="0" name=""/>
        <dsp:cNvSpPr/>
      </dsp:nvSpPr>
      <dsp:spPr>
        <a:xfrm>
          <a:off x="4078042" y="1858228"/>
          <a:ext cx="2477191" cy="99173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solidFill>
                <a:schemeClr val="tx1"/>
              </a:solidFill>
            </a:rPr>
            <a:t>Meslek Öncesi Eğitim Süresi</a:t>
          </a:r>
          <a:endParaRPr lang="tr-TR" sz="2400" b="1" kern="1200" dirty="0">
            <a:solidFill>
              <a:schemeClr val="tx1"/>
            </a:solidFill>
          </a:endParaRPr>
        </a:p>
      </dsp:txBody>
      <dsp:txXfrm>
        <a:off x="4107089" y="1887275"/>
        <a:ext cx="2419097" cy="933643"/>
      </dsp:txXfrm>
    </dsp:sp>
    <dsp:sp modelId="{979A6994-151D-4A6D-80AA-35BE3A9527F1}">
      <dsp:nvSpPr>
        <dsp:cNvPr id="0" name=""/>
        <dsp:cNvSpPr/>
      </dsp:nvSpPr>
      <dsp:spPr>
        <a:xfrm rot="5484856">
          <a:off x="5199383" y="2871784"/>
          <a:ext cx="203334" cy="22739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solidFill>
              <a:schemeClr val="tx1"/>
            </a:solidFill>
          </a:endParaRPr>
        </a:p>
      </dsp:txBody>
      <dsp:txXfrm rot="-5400000">
        <a:off x="5233585" y="2883823"/>
        <a:ext cx="136435" cy="142334"/>
      </dsp:txXfrm>
    </dsp:sp>
    <dsp:sp modelId="{DD7B3947-5E04-4698-B9EA-B450F111538E}">
      <dsp:nvSpPr>
        <dsp:cNvPr id="0" name=""/>
        <dsp:cNvSpPr/>
      </dsp:nvSpPr>
      <dsp:spPr>
        <a:xfrm>
          <a:off x="4140500" y="3120995"/>
          <a:ext cx="2297661" cy="67834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rPr>
            <a:t>Çalışma Koşulları</a:t>
          </a:r>
          <a:endParaRPr lang="tr-TR" sz="2000" b="1" kern="1200" dirty="0">
            <a:solidFill>
              <a:schemeClr val="tx1"/>
            </a:solidFill>
          </a:endParaRPr>
        </a:p>
      </dsp:txBody>
      <dsp:txXfrm>
        <a:off x="4160368" y="3140863"/>
        <a:ext cx="2257925" cy="638608"/>
      </dsp:txXfrm>
    </dsp:sp>
    <dsp:sp modelId="{8D450F92-D975-4F58-BB8C-D98ECA758530}">
      <dsp:nvSpPr>
        <dsp:cNvPr id="0" name=""/>
        <dsp:cNvSpPr/>
      </dsp:nvSpPr>
      <dsp:spPr>
        <a:xfrm rot="5400000">
          <a:off x="5194583" y="3811972"/>
          <a:ext cx="189494" cy="22739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solidFill>
              <a:schemeClr val="tx1"/>
            </a:solidFill>
          </a:endParaRPr>
        </a:p>
      </dsp:txBody>
      <dsp:txXfrm rot="-5400000">
        <a:off x="5221113" y="3830921"/>
        <a:ext cx="136435" cy="132646"/>
      </dsp:txXfrm>
    </dsp:sp>
    <dsp:sp modelId="{B45F5954-21EE-4B32-BC80-E09B64F07561}">
      <dsp:nvSpPr>
        <dsp:cNvPr id="0" name=""/>
        <dsp:cNvSpPr/>
      </dsp:nvSpPr>
      <dsp:spPr>
        <a:xfrm>
          <a:off x="4278694" y="4051998"/>
          <a:ext cx="2021272" cy="50531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rPr>
            <a:t>Medya Etkisi</a:t>
          </a:r>
          <a:endParaRPr lang="tr-TR" sz="2000" b="1" kern="1200" dirty="0">
            <a:solidFill>
              <a:schemeClr val="tx1"/>
            </a:solidFill>
          </a:endParaRPr>
        </a:p>
      </dsp:txBody>
      <dsp:txXfrm>
        <a:off x="4293494" y="4066798"/>
        <a:ext cx="1991672" cy="475718"/>
      </dsp:txXfrm>
    </dsp:sp>
    <dsp:sp modelId="{48753A22-C303-4BA0-9C88-E18CE71727B0}">
      <dsp:nvSpPr>
        <dsp:cNvPr id="0" name=""/>
        <dsp:cNvSpPr/>
      </dsp:nvSpPr>
      <dsp:spPr>
        <a:xfrm rot="5400000">
          <a:off x="5194583" y="4569950"/>
          <a:ext cx="189494" cy="22739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solidFill>
              <a:schemeClr val="tx1"/>
            </a:solidFill>
          </a:endParaRPr>
        </a:p>
      </dsp:txBody>
      <dsp:txXfrm rot="-5400000">
        <a:off x="5221113" y="4588899"/>
        <a:ext cx="136435" cy="132646"/>
      </dsp:txXfrm>
    </dsp:sp>
    <dsp:sp modelId="{FF36B929-D38C-498F-9442-B1B44B07C8C6}">
      <dsp:nvSpPr>
        <dsp:cNvPr id="0" name=""/>
        <dsp:cNvSpPr/>
      </dsp:nvSpPr>
      <dsp:spPr>
        <a:xfrm>
          <a:off x="4225322" y="4809976"/>
          <a:ext cx="2128016" cy="70281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rPr>
            <a:t>Kültürel Özellikler</a:t>
          </a:r>
          <a:endParaRPr lang="tr-TR" sz="2000" b="1" kern="1200" dirty="0">
            <a:solidFill>
              <a:schemeClr val="tx1"/>
            </a:solidFill>
          </a:endParaRPr>
        </a:p>
      </dsp:txBody>
      <dsp:txXfrm>
        <a:off x="4245907" y="4830561"/>
        <a:ext cx="2086846" cy="6616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3893A-495B-4D6A-B286-EBDE8FA5EB2E}">
      <dsp:nvSpPr>
        <dsp:cNvPr id="0" name=""/>
        <dsp:cNvSpPr/>
      </dsp:nvSpPr>
      <dsp:spPr>
        <a:xfrm>
          <a:off x="3012666" y="1005"/>
          <a:ext cx="3561680" cy="10304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tr-TR" sz="2400" b="1" kern="1200" dirty="0" smtClean="0"/>
            <a:t>PSİKOLOJİK DANIŞMAN ÖMER FARUK ERKAL</a:t>
          </a:r>
          <a:endParaRPr lang="tr-TR" sz="2400" kern="1200" dirty="0"/>
        </a:p>
      </dsp:txBody>
      <dsp:txXfrm>
        <a:off x="3062969" y="51308"/>
        <a:ext cx="3461074" cy="9298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58A8AF-2CCE-452A-BBEF-20FA8F6027F6}" type="datetimeFigureOut">
              <a:rPr lang="tr-TR" smtClean="0"/>
              <a:t>3.06.2021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EE005-A840-4F6D-B35E-4365E7CFE001}" type="slidenum">
              <a:rPr lang="tr-TR" smtClean="0"/>
              <a:t>‹#›</a:t>
            </a:fld>
            <a:endParaRPr lang="tr-TR"/>
          </a:p>
        </p:txBody>
      </p:sp>
    </p:spTree>
    <p:extLst>
      <p:ext uri="{BB962C8B-B14F-4D97-AF65-F5344CB8AC3E}">
        <p14:creationId xmlns:p14="http://schemas.microsoft.com/office/powerpoint/2010/main" val="3667177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BFEE005-A840-4F6D-B35E-4365E7CFE001}" type="slidenum">
              <a:rPr lang="tr-TR" smtClean="0"/>
              <a:t>1</a:t>
            </a:fld>
            <a:endParaRPr lang="tr-TR"/>
          </a:p>
        </p:txBody>
      </p:sp>
    </p:spTree>
    <p:extLst>
      <p:ext uri="{BB962C8B-B14F-4D97-AF65-F5344CB8AC3E}">
        <p14:creationId xmlns:p14="http://schemas.microsoft.com/office/powerpoint/2010/main" val="3697067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16</a:t>
            </a:fld>
            <a:endParaRPr lang="en-US"/>
          </a:p>
        </p:txBody>
      </p:sp>
    </p:spTree>
    <p:extLst>
      <p:ext uri="{BB962C8B-B14F-4D97-AF65-F5344CB8AC3E}">
        <p14:creationId xmlns:p14="http://schemas.microsoft.com/office/powerpoint/2010/main" val="652955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17</a:t>
            </a:fld>
            <a:endParaRPr lang="en-US"/>
          </a:p>
        </p:txBody>
      </p:sp>
    </p:spTree>
    <p:extLst>
      <p:ext uri="{BB962C8B-B14F-4D97-AF65-F5344CB8AC3E}">
        <p14:creationId xmlns:p14="http://schemas.microsoft.com/office/powerpoint/2010/main" val="3600273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18</a:t>
            </a:fld>
            <a:endParaRPr lang="en-US"/>
          </a:p>
        </p:txBody>
      </p:sp>
    </p:spTree>
    <p:extLst>
      <p:ext uri="{BB962C8B-B14F-4D97-AF65-F5344CB8AC3E}">
        <p14:creationId xmlns:p14="http://schemas.microsoft.com/office/powerpoint/2010/main" val="499077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19</a:t>
            </a:fld>
            <a:endParaRPr lang="en-US"/>
          </a:p>
        </p:txBody>
      </p:sp>
    </p:spTree>
    <p:extLst>
      <p:ext uri="{BB962C8B-B14F-4D97-AF65-F5344CB8AC3E}">
        <p14:creationId xmlns:p14="http://schemas.microsoft.com/office/powerpoint/2010/main" val="93018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20</a:t>
            </a:fld>
            <a:endParaRPr lang="en-US"/>
          </a:p>
        </p:txBody>
      </p:sp>
    </p:spTree>
    <p:extLst>
      <p:ext uri="{BB962C8B-B14F-4D97-AF65-F5344CB8AC3E}">
        <p14:creationId xmlns:p14="http://schemas.microsoft.com/office/powerpoint/2010/main" val="782021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effectLst/>
              </a:rPr>
              <a:t>Türkiye Cumhuriyeti, kuruluşundan itibaren öğretmenlere önemli bir rol biçmiştir. Hem yeni Cumhuriyetin ideolojisinin aktarılması hem de modern toplumun inşası için öğretmenler önemli bir değişim aktörü olarak görülmüştür. Cumhuriyetin kurulduğu yıllardan öğretmen yetiştirme yetkisinin üniversitelere devredildiği 1982 yılına kadar tercih edilen öğretmen yetiştirme uygulamalarına bakıldığında, öğretmenliğe mesleki bir kimlik kazandırma, sürekli var olan öğretmen ihtiyacını nitelikli öğretmenlerle giderme adına önemli adımlar atılmış, ancak sürekli artan öğretmen ihtiyacını karşılayacak sayıda öğretmen yetiştirilememiştir</a:t>
            </a:r>
            <a:endParaRPr lang="tr-TR"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3</a:t>
            </a:fld>
            <a:endParaRPr lang="en-US"/>
          </a:p>
        </p:txBody>
      </p:sp>
    </p:spTree>
    <p:extLst>
      <p:ext uri="{BB962C8B-B14F-4D97-AF65-F5344CB8AC3E}">
        <p14:creationId xmlns:p14="http://schemas.microsoft.com/office/powerpoint/2010/main" val="3687237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lvl="0"/>
            <a:r>
              <a:rPr lang="tr-TR" dirty="0" smtClean="0">
                <a:solidFill>
                  <a:schemeClr val="bg1"/>
                </a:solidFill>
              </a:rPr>
              <a:t>Gelir Durumu</a:t>
            </a:r>
          </a:p>
          <a:p>
            <a:pPr lvl="0"/>
            <a:r>
              <a:rPr lang="tr-TR" dirty="0" smtClean="0">
                <a:solidFill>
                  <a:schemeClr val="bg1"/>
                </a:solidFill>
              </a:rPr>
              <a:t>Hizmetin Toplumsal Değeri ve Önemi</a:t>
            </a:r>
          </a:p>
          <a:p>
            <a:pPr lvl="0"/>
            <a:r>
              <a:rPr lang="tr-TR" dirty="0" smtClean="0">
                <a:solidFill>
                  <a:schemeClr val="bg1"/>
                </a:solidFill>
              </a:rPr>
              <a:t>Meslek Öncesi Eğitim Süresi</a:t>
            </a:r>
          </a:p>
          <a:p>
            <a:pPr lvl="0"/>
            <a:r>
              <a:rPr lang="tr-TR" dirty="0" smtClean="0">
                <a:solidFill>
                  <a:schemeClr val="bg1"/>
                </a:solidFill>
              </a:rPr>
              <a:t>Çalışma Koşulları</a:t>
            </a:r>
          </a:p>
          <a:p>
            <a:pPr lvl="0"/>
            <a:r>
              <a:rPr lang="tr-TR" dirty="0" smtClean="0">
                <a:solidFill>
                  <a:schemeClr val="bg1"/>
                </a:solidFill>
              </a:rPr>
              <a:t>Medya Etkisi</a:t>
            </a:r>
          </a:p>
          <a:p>
            <a:pPr lvl="0"/>
            <a:r>
              <a:rPr lang="tr-TR" dirty="0" smtClean="0">
                <a:solidFill>
                  <a:schemeClr val="bg1"/>
                </a:solidFill>
              </a:rPr>
              <a:t>Kültürel Özellikler</a:t>
            </a: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4</a:t>
            </a:fld>
            <a:endParaRPr lang="en-US"/>
          </a:p>
        </p:txBody>
      </p:sp>
    </p:spTree>
    <p:extLst>
      <p:ext uri="{BB962C8B-B14F-4D97-AF65-F5344CB8AC3E}">
        <p14:creationId xmlns:p14="http://schemas.microsoft.com/office/powerpoint/2010/main" val="2809804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10</a:t>
            </a:fld>
            <a:endParaRPr lang="en-US"/>
          </a:p>
        </p:txBody>
      </p:sp>
    </p:spTree>
    <p:extLst>
      <p:ext uri="{BB962C8B-B14F-4D97-AF65-F5344CB8AC3E}">
        <p14:creationId xmlns:p14="http://schemas.microsoft.com/office/powerpoint/2010/main" val="786472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11</a:t>
            </a:fld>
            <a:endParaRPr lang="en-US"/>
          </a:p>
        </p:txBody>
      </p:sp>
    </p:spTree>
    <p:extLst>
      <p:ext uri="{BB962C8B-B14F-4D97-AF65-F5344CB8AC3E}">
        <p14:creationId xmlns:p14="http://schemas.microsoft.com/office/powerpoint/2010/main" val="1850751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12</a:t>
            </a:fld>
            <a:endParaRPr lang="en-US"/>
          </a:p>
        </p:txBody>
      </p:sp>
    </p:spTree>
    <p:extLst>
      <p:ext uri="{BB962C8B-B14F-4D97-AF65-F5344CB8AC3E}">
        <p14:creationId xmlns:p14="http://schemas.microsoft.com/office/powerpoint/2010/main" val="300545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13</a:t>
            </a:fld>
            <a:endParaRPr lang="en-US"/>
          </a:p>
        </p:txBody>
      </p:sp>
    </p:spTree>
    <p:extLst>
      <p:ext uri="{BB962C8B-B14F-4D97-AF65-F5344CB8AC3E}">
        <p14:creationId xmlns:p14="http://schemas.microsoft.com/office/powerpoint/2010/main" val="3059506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14</a:t>
            </a:fld>
            <a:endParaRPr lang="en-US"/>
          </a:p>
        </p:txBody>
      </p:sp>
    </p:spTree>
    <p:extLst>
      <p:ext uri="{BB962C8B-B14F-4D97-AF65-F5344CB8AC3E}">
        <p14:creationId xmlns:p14="http://schemas.microsoft.com/office/powerpoint/2010/main" val="2102481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solidFill>
                <a:effectLst/>
              </a:rPr>
              <a:t>Öğretmenlik mesleğinin toplumsal statüsü, hem ülkemizde hem de uluslararası düzeyde öğretmen niteliği bağlamında tartışılan en önemli konulardan birisidir (</a:t>
            </a:r>
            <a:r>
              <a:rPr lang="tr-TR" sz="1200" dirty="0" err="1" smtClean="0">
                <a:solidFill>
                  <a:schemeClr val="bg1"/>
                </a:solidFill>
                <a:effectLst/>
              </a:rPr>
              <a:t>Barber</a:t>
            </a:r>
            <a:r>
              <a:rPr lang="tr-TR" sz="1200" dirty="0" smtClean="0">
                <a:solidFill>
                  <a:schemeClr val="bg1"/>
                </a:solidFill>
                <a:effectLst/>
              </a:rPr>
              <a:t> ve </a:t>
            </a:r>
            <a:r>
              <a:rPr lang="tr-TR" sz="1200" dirty="0" err="1" smtClean="0">
                <a:solidFill>
                  <a:schemeClr val="bg1"/>
                </a:solidFill>
                <a:effectLst/>
              </a:rPr>
              <a:t>Mourshed</a:t>
            </a:r>
            <a:r>
              <a:rPr lang="tr-TR" sz="1200" dirty="0" smtClean="0">
                <a:solidFill>
                  <a:schemeClr val="bg1"/>
                </a:solidFill>
                <a:effectLst/>
              </a:rPr>
              <a:t>, 2007; </a:t>
            </a:r>
            <a:r>
              <a:rPr lang="tr-TR" sz="1200" dirty="0" err="1" smtClean="0">
                <a:solidFill>
                  <a:schemeClr val="bg1"/>
                </a:solidFill>
                <a:effectLst/>
              </a:rPr>
              <a:t>Darling-Hammond</a:t>
            </a:r>
            <a:r>
              <a:rPr lang="tr-TR" sz="1200" dirty="0" smtClean="0">
                <a:solidFill>
                  <a:schemeClr val="bg1"/>
                </a:solidFill>
                <a:effectLst/>
              </a:rPr>
              <a:t> ve </a:t>
            </a:r>
            <a:r>
              <a:rPr lang="tr-TR" sz="1200" dirty="0" err="1" smtClean="0">
                <a:solidFill>
                  <a:schemeClr val="bg1"/>
                </a:solidFill>
                <a:effectLst/>
              </a:rPr>
              <a:t>Rothman</a:t>
            </a:r>
            <a:r>
              <a:rPr lang="tr-TR" sz="1200" dirty="0" smtClean="0">
                <a:solidFill>
                  <a:schemeClr val="bg1"/>
                </a:solidFill>
                <a:effectLst/>
              </a:rPr>
              <a:t>, 2011; OECD, 2011). Nitekim bir mesleğin toplumsal statüsü ve saygınlığı ile o mesleğe mensup kişilerin niteliği arasında güçlü bir ilişki bulunmaktadır. Statünün yüksek olduğu mesleklere daha çok kişi yönelmekte ve bunlar arasından en başarılılar seçilmektedir. </a:t>
            </a:r>
            <a:endParaRPr lang="tr-TR" sz="1200" dirty="0" smtClean="0">
              <a:solidFill>
                <a:schemeClr val="bg1"/>
              </a:solidFill>
            </a:endParaRPr>
          </a:p>
          <a:p>
            <a:endParaRPr lang="tr-TR" dirty="0"/>
          </a:p>
        </p:txBody>
      </p:sp>
      <p:sp>
        <p:nvSpPr>
          <p:cNvPr id="4" name="Slayt Numarası Yer Tutucusu 3"/>
          <p:cNvSpPr>
            <a:spLocks noGrp="1"/>
          </p:cNvSpPr>
          <p:nvPr>
            <p:ph type="sldNum" sz="quarter" idx="10"/>
          </p:nvPr>
        </p:nvSpPr>
        <p:spPr/>
        <p:txBody>
          <a:bodyPr/>
          <a:lstStyle/>
          <a:p>
            <a:fld id="{27E48A5D-379A-4C9D-A4B6-977142255B2D}" type="slidenum">
              <a:rPr lang="en-US" smtClean="0"/>
              <a:t>15</a:t>
            </a:fld>
            <a:endParaRPr lang="en-US"/>
          </a:p>
        </p:txBody>
      </p:sp>
    </p:spTree>
    <p:extLst>
      <p:ext uri="{BB962C8B-B14F-4D97-AF65-F5344CB8AC3E}">
        <p14:creationId xmlns:p14="http://schemas.microsoft.com/office/powerpoint/2010/main" val="784954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DD81732-308E-46EF-B94C-F8C0ADD620E4}" type="datetimeFigureOut">
              <a:rPr lang="tr-TR" smtClean="0"/>
              <a:t>3.06.2021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38988421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DD81732-308E-46EF-B94C-F8C0ADD620E4}" type="datetimeFigureOut">
              <a:rPr lang="tr-TR" smtClean="0"/>
              <a:t>3.06.2021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428884371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DD81732-308E-46EF-B94C-F8C0ADD620E4}" type="datetimeFigureOut">
              <a:rPr lang="tr-TR" smtClean="0"/>
              <a:t>3.06.2021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173698604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DD81732-308E-46EF-B94C-F8C0ADD620E4}" type="datetimeFigureOut">
              <a:rPr lang="tr-TR" smtClean="0"/>
              <a:t>3.06.2021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680E41E9-31C2-4B5F-8C3C-F4C3754FDD5F}"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33715148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DD81732-308E-46EF-B94C-F8C0ADD620E4}" type="datetimeFigureOut">
              <a:rPr lang="tr-TR" smtClean="0"/>
              <a:t>3.06.2021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129251968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9DD81732-308E-46EF-B94C-F8C0ADD620E4}" type="datetimeFigureOut">
              <a:rPr lang="tr-TR" smtClean="0"/>
              <a:t>3.06.2021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28140552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9DD81732-308E-46EF-B94C-F8C0ADD620E4}" type="datetimeFigureOut">
              <a:rPr lang="tr-TR" smtClean="0"/>
              <a:t>3.06.2021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254126989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DD81732-308E-46EF-B94C-F8C0ADD620E4}" type="datetimeFigureOut">
              <a:rPr lang="tr-TR" smtClean="0"/>
              <a:t>3.06.2021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136974449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DD81732-308E-46EF-B94C-F8C0ADD620E4}" type="datetimeFigureOut">
              <a:rPr lang="tr-TR" smtClean="0"/>
              <a:t>3.06.2021</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80E41E9-31C2-4B5F-8C3C-F4C3754FDD5F}" type="slidenum">
              <a:rPr lang="tr-TR" smtClean="0"/>
              <a:t>‹#›</a:t>
            </a:fld>
            <a:endParaRPr lang="tr-TR"/>
          </a:p>
        </p:txBody>
      </p:sp>
    </p:spTree>
    <p:extLst>
      <p:ext uri="{BB962C8B-B14F-4D97-AF65-F5344CB8AC3E}">
        <p14:creationId xmlns:p14="http://schemas.microsoft.com/office/powerpoint/2010/main" val="407250509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DD81732-308E-46EF-B94C-F8C0ADD620E4}" type="datetimeFigureOut">
              <a:rPr lang="tr-TR" smtClean="0"/>
              <a:t>3.06.2021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168466586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DD81732-308E-46EF-B94C-F8C0ADD620E4}" type="datetimeFigureOut">
              <a:rPr lang="tr-TR" smtClean="0"/>
              <a:t>3.06.2021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21296911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DD81732-308E-46EF-B94C-F8C0ADD620E4}" type="datetimeFigureOut">
              <a:rPr lang="tr-TR" smtClean="0"/>
              <a:t>3.06.2021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273564185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DD81732-308E-46EF-B94C-F8C0ADD620E4}" type="datetimeFigureOut">
              <a:rPr lang="tr-TR" smtClean="0"/>
              <a:t>3.06.2021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401518998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9DD81732-308E-46EF-B94C-F8C0ADD620E4}" type="datetimeFigureOut">
              <a:rPr lang="tr-TR" smtClean="0"/>
              <a:t>3.06.2021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25067503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DD81732-308E-46EF-B94C-F8C0ADD620E4}" type="datetimeFigureOut">
              <a:rPr lang="tr-TR" smtClean="0"/>
              <a:t>3.06.2021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37553625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DD81732-308E-46EF-B94C-F8C0ADD620E4}" type="datetimeFigureOut">
              <a:rPr lang="tr-TR" smtClean="0"/>
              <a:t>3.06.2021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229945372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DD81732-308E-46EF-B94C-F8C0ADD620E4}" type="datetimeFigureOut">
              <a:rPr lang="tr-TR" smtClean="0"/>
              <a:t>3.06.2021</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0E41E9-31C2-4B5F-8C3C-F4C3754FDD5F}" type="slidenum">
              <a:rPr lang="tr-TR" smtClean="0"/>
              <a:t>‹#›</a:t>
            </a:fld>
            <a:endParaRPr lang="tr-TR"/>
          </a:p>
        </p:txBody>
      </p:sp>
    </p:spTree>
    <p:extLst>
      <p:ext uri="{BB962C8B-B14F-4D97-AF65-F5344CB8AC3E}">
        <p14:creationId xmlns:p14="http://schemas.microsoft.com/office/powerpoint/2010/main" val="317046753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97000"/>
            <a:lum/>
            <a:extLst>
              <a:ext uri="{BEBA8EAE-BF5A-486C-A8C5-ECC9F3942E4B}">
                <a14:imgProps xmlns:a14="http://schemas.microsoft.com/office/drawing/2010/main">
                  <a14:imgLayer r:embed="rId20">
                    <a14:imgEffect>
                      <a14:artisticPastelsSmooth trans="2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1">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D81732-308E-46EF-B94C-F8C0ADD620E4}" type="datetimeFigureOut">
              <a:rPr lang="tr-TR" smtClean="0"/>
              <a:t>3.06.2021</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80E41E9-31C2-4B5F-8C3C-F4C3754FDD5F}" type="slidenum">
              <a:rPr lang="tr-TR" smtClean="0"/>
              <a:t>‹#›</a:t>
            </a:fld>
            <a:endParaRPr lang="tr-TR"/>
          </a:p>
        </p:txBody>
      </p:sp>
    </p:spTree>
    <p:extLst>
      <p:ext uri="{BB962C8B-B14F-4D97-AF65-F5344CB8AC3E}">
        <p14:creationId xmlns:p14="http://schemas.microsoft.com/office/powerpoint/2010/main" val="2255520771"/>
      </p:ext>
    </p:extLst>
  </p:cSld>
  <p:clrMap bg1="dk1" tx1="lt1" bg2="dk2" tx2="lt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 id="2147484411" r:id="rId9"/>
    <p:sldLayoutId id="2147484412" r:id="rId10"/>
    <p:sldLayoutId id="2147484413" r:id="rId11"/>
    <p:sldLayoutId id="2147484414" r:id="rId12"/>
    <p:sldLayoutId id="2147484415" r:id="rId13"/>
    <p:sldLayoutId id="2147484416" r:id="rId14"/>
    <p:sldLayoutId id="2147484417" r:id="rId15"/>
    <p:sldLayoutId id="2147484418" r:id="rId16"/>
    <p:sldLayoutId id="2147484419" r:id="rId17"/>
  </p:sldLayoutIdLst>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diagramColors" Target="../diagrams/colors3.xml"/><Relationship Id="rId3" Type="http://schemas.openxmlformats.org/officeDocument/2006/relationships/diagramLayout" Target="../diagrams/layout2.xml"/><Relationship Id="rId7" Type="http://schemas.openxmlformats.org/officeDocument/2006/relationships/image" Target="../media/image6.jpeg"/><Relationship Id="rId12" Type="http://schemas.openxmlformats.org/officeDocument/2006/relationships/diagramQuickStyle" Target="../diagrams/quickStyle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diagramLayout" Target="../diagrams/layout3.xml"/><Relationship Id="rId5" Type="http://schemas.openxmlformats.org/officeDocument/2006/relationships/diagramColors" Target="../diagrams/colors2.xml"/><Relationship Id="rId10" Type="http://schemas.openxmlformats.org/officeDocument/2006/relationships/diagramData" Target="../diagrams/data3.xml"/><Relationship Id="rId4" Type="http://schemas.openxmlformats.org/officeDocument/2006/relationships/diagramQuickStyle" Target="../diagrams/quickStyle2.xml"/><Relationship Id="rId9" Type="http://schemas.openxmlformats.org/officeDocument/2006/relationships/image" Target="../media/image8.jpeg"/><Relationship Id="rId14" Type="http://schemas.microsoft.com/office/2007/relationships/diagramDrawing" Target="../diagrams/drawing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Dikdörtgen 6"/>
          <p:cNvSpPr/>
          <p:nvPr/>
        </p:nvSpPr>
        <p:spPr>
          <a:xfrm>
            <a:off x="174508" y="3799173"/>
            <a:ext cx="11430000" cy="2600199"/>
          </a:xfrm>
          <a:prstGeom prst="rect">
            <a:avLst/>
          </a:prstGeom>
          <a:blipFill>
            <a:blip r:embed="rId3">
              <a:alphaModFix amt="97000"/>
            </a:blip>
            <a:tile tx="0" ty="0" sx="100000" sy="100000" flip="none" algn="tl"/>
          </a:blipFill>
        </p:spPr>
        <p:style>
          <a:lnRef idx="1">
            <a:schemeClr val="accent4"/>
          </a:lnRef>
          <a:fillRef idx="3">
            <a:schemeClr val="accent4"/>
          </a:fillRef>
          <a:effectRef idx="2">
            <a:schemeClr val="accent4"/>
          </a:effectRef>
          <a:fontRef idx="minor">
            <a:schemeClr val="lt1"/>
          </a:fontRef>
        </p:style>
        <p:txBody>
          <a:bodyPr wrap="square" anchor="ctr">
            <a:spAutoFit/>
          </a:bodyPr>
          <a:lstStyle/>
          <a:p>
            <a:pPr algn="ctr">
              <a:lnSpc>
                <a:spcPct val="150000"/>
              </a:lnSpc>
            </a:pPr>
            <a:r>
              <a:rPr lang="tr-TR" sz="2800" b="1" spc="300" dirty="0" smtClean="0">
                <a:solidFill>
                  <a:schemeClr val="bg1"/>
                </a:solidFill>
                <a:latin typeface="Times New Roman" panose="02020603050405020304" pitchFamily="18" charset="0"/>
                <a:cs typeface="Times New Roman" panose="02020603050405020304" pitchFamily="18" charset="0"/>
              </a:rPr>
              <a:t>EĞİTİM YÖNETİCİSİ OLARAK</a:t>
            </a:r>
          </a:p>
          <a:p>
            <a:pPr algn="ctr">
              <a:lnSpc>
                <a:spcPct val="150000"/>
              </a:lnSpc>
            </a:pPr>
            <a:r>
              <a:rPr lang="tr-TR" sz="2800" b="1" spc="300" dirty="0" smtClean="0">
                <a:solidFill>
                  <a:schemeClr val="bg1"/>
                </a:solidFill>
                <a:latin typeface="Times New Roman" panose="02020603050405020304" pitchFamily="18" charset="0"/>
                <a:cs typeface="Times New Roman" panose="02020603050405020304" pitchFamily="18" charset="0"/>
              </a:rPr>
              <a:t> ÖĞRETMENE MENTÖRLÜK,</a:t>
            </a:r>
          </a:p>
          <a:p>
            <a:pPr algn="ctr">
              <a:lnSpc>
                <a:spcPct val="150000"/>
              </a:lnSpc>
            </a:pPr>
            <a:r>
              <a:rPr lang="tr-TR" sz="2800" b="1" spc="300" dirty="0" smtClean="0">
                <a:solidFill>
                  <a:schemeClr val="bg1"/>
                </a:solidFill>
                <a:latin typeface="Times New Roman" panose="02020603050405020304" pitchFamily="18" charset="0"/>
                <a:cs typeface="Times New Roman" panose="02020603050405020304" pitchFamily="18" charset="0"/>
              </a:rPr>
              <a:t>MESLEKİ KOÇLUK,</a:t>
            </a:r>
          </a:p>
          <a:p>
            <a:pPr algn="ctr">
              <a:lnSpc>
                <a:spcPct val="150000"/>
              </a:lnSpc>
            </a:pPr>
            <a:r>
              <a:rPr lang="tr-TR" sz="2800" b="1" spc="300" dirty="0" smtClean="0">
                <a:solidFill>
                  <a:schemeClr val="bg1"/>
                </a:solidFill>
                <a:latin typeface="Times New Roman" panose="02020603050405020304" pitchFamily="18" charset="0"/>
                <a:cs typeface="Times New Roman" panose="02020603050405020304" pitchFamily="18" charset="0"/>
              </a:rPr>
              <a:t> ÖĞRETMEN PERFORMANSI DEĞERLENDİRME</a:t>
            </a:r>
          </a:p>
        </p:txBody>
      </p:sp>
      <p:pic>
        <p:nvPicPr>
          <p:cNvPr id="1028" name="Picture 4" descr="Yönetici Öğretmen Gelişim Programı Kasım Ayı"/>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3125" y="165389"/>
            <a:ext cx="5897997" cy="33115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FATMA KARAV\Desktop\about-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KARAMAN / ERMENEK - Ermenek İmam Hatip Ortaokul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8350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928" y="2869324"/>
            <a:ext cx="10829823" cy="3988675"/>
          </a:xfrm>
          <a:noFill/>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r>
              <a:rPr lang="tr-TR" dirty="0">
                <a:solidFill>
                  <a:srgbClr val="000000"/>
                </a:solidFill>
              </a:rPr>
              <a:t>Öğretmenlerin pedagojik yetenek ve yeterliklerini pekiştirmek </a:t>
            </a:r>
            <a:r>
              <a:rPr lang="tr-TR" dirty="0" smtClean="0">
                <a:solidFill>
                  <a:srgbClr val="000000"/>
                </a:solidFill>
              </a:rPr>
              <a:t>için </a:t>
            </a:r>
            <a:r>
              <a:rPr lang="tr-TR" dirty="0">
                <a:solidFill>
                  <a:srgbClr val="000000"/>
                </a:solidFill>
              </a:rPr>
              <a:t>çeşitli işbirliği modelleri geliştirilmiştir. Bu modellerin en yaygın </a:t>
            </a:r>
            <a:r>
              <a:rPr lang="tr-TR" dirty="0" smtClean="0">
                <a:solidFill>
                  <a:srgbClr val="000000"/>
                </a:solidFill>
              </a:rPr>
              <a:t> olanlarından </a:t>
            </a:r>
            <a:r>
              <a:rPr lang="tr-TR" dirty="0">
                <a:solidFill>
                  <a:srgbClr val="000000"/>
                </a:solidFill>
              </a:rPr>
              <a:t>bir tanesi meslektaş koçluğudur</a:t>
            </a:r>
            <a:r>
              <a:rPr lang="tr-TR" dirty="0" smtClean="0">
                <a:solidFill>
                  <a:srgbClr val="000000"/>
                </a:solidFill>
              </a:rPr>
              <a:t>.</a:t>
            </a:r>
          </a:p>
          <a:p>
            <a:pPr marL="0" indent="0">
              <a:buNone/>
            </a:pPr>
            <a:endParaRPr lang="tr-TR" dirty="0">
              <a:solidFill>
                <a:srgbClr val="000000"/>
              </a:solidFill>
            </a:endParaRPr>
          </a:p>
          <a:p>
            <a:pPr marL="0" indent="0">
              <a:buNone/>
            </a:pPr>
            <a:r>
              <a:rPr lang="tr-TR" dirty="0" smtClean="0"/>
              <a:t>Meslektaş </a:t>
            </a:r>
            <a:r>
              <a:rPr lang="tr-TR" dirty="0"/>
              <a:t>koçluğu, öğretmenlerin mesleğe başlamadan önce </a:t>
            </a:r>
            <a:r>
              <a:rPr lang="tr-TR" dirty="0" smtClean="0"/>
              <a:t>öğretmenlik </a:t>
            </a:r>
            <a:r>
              <a:rPr lang="tr-TR" dirty="0"/>
              <a:t>yeteneklerini geliştirirken veya öğretim metot, strateji, </a:t>
            </a:r>
            <a:r>
              <a:rPr lang="tr-TR" dirty="0" smtClean="0"/>
              <a:t>yöntem </a:t>
            </a:r>
            <a:r>
              <a:rPr lang="tr-TR" dirty="0"/>
              <a:t>ve tekniklerin herhangi birinde uzmanlaşırken birbirlerine </a:t>
            </a:r>
            <a:r>
              <a:rPr lang="tr-TR" dirty="0" smtClean="0"/>
              <a:t>yardım </a:t>
            </a:r>
            <a:r>
              <a:rPr lang="tr-TR" dirty="0"/>
              <a:t>etmesi temeline dayanan mesleki gelişim </a:t>
            </a:r>
            <a:r>
              <a:rPr lang="tr-TR" dirty="0" smtClean="0"/>
              <a:t>modelidir.</a:t>
            </a:r>
            <a:endParaRPr lang="tr-TR" dirty="0"/>
          </a:p>
          <a:p>
            <a:pPr marL="0" indent="0">
              <a:buNone/>
            </a:pPr>
            <a:endParaRPr lang="tr-TR" dirty="0">
              <a:solidFill>
                <a:srgbClr val="000000"/>
              </a:solidFill>
            </a:endParaRPr>
          </a:p>
          <a:p>
            <a:pPr marL="0" indent="0">
              <a:buNone/>
            </a:pPr>
            <a:endParaRPr lang="tr-TR" dirty="0"/>
          </a:p>
        </p:txBody>
      </p:sp>
      <p:sp>
        <p:nvSpPr>
          <p:cNvPr id="11" name="Unvan 1"/>
          <p:cNvSpPr txBox="1">
            <a:spLocks/>
          </p:cNvSpPr>
          <p:nvPr/>
        </p:nvSpPr>
        <p:spPr>
          <a:xfrm>
            <a:off x="2406168" y="549027"/>
            <a:ext cx="7346731" cy="97094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dirty="0" smtClean="0"/>
              <a:t>MESLEKTAŞ KOÇLUĞU</a:t>
            </a:r>
            <a:endParaRPr lang="tr-TR"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472297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7557" y="2853559"/>
            <a:ext cx="10752084" cy="3436883"/>
          </a:xfrm>
          <a:noFill/>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r>
              <a:rPr lang="tr-TR" dirty="0" smtClean="0">
                <a:solidFill>
                  <a:srgbClr val="000000"/>
                </a:solidFill>
              </a:rPr>
              <a:t>Meslektaş </a:t>
            </a:r>
            <a:r>
              <a:rPr lang="tr-TR" dirty="0">
                <a:solidFill>
                  <a:srgbClr val="000000"/>
                </a:solidFill>
              </a:rPr>
              <a:t>koçluğu, </a:t>
            </a:r>
            <a:r>
              <a:rPr lang="tr-TR" dirty="0" smtClean="0">
                <a:solidFill>
                  <a:srgbClr val="000000"/>
                </a:solidFill>
              </a:rPr>
              <a:t>öğretmenlerin </a:t>
            </a:r>
            <a:r>
              <a:rPr lang="tr-TR" dirty="0">
                <a:solidFill>
                  <a:srgbClr val="000000"/>
                </a:solidFill>
              </a:rPr>
              <a:t>birbirlerini gözlemlemelerini, birbirlerine yardımcı ve </a:t>
            </a:r>
            <a:r>
              <a:rPr lang="tr-TR" dirty="0" smtClean="0">
                <a:solidFill>
                  <a:srgbClr val="000000"/>
                </a:solidFill>
              </a:rPr>
              <a:t>destek </a:t>
            </a:r>
            <a:r>
              <a:rPr lang="tr-TR" dirty="0">
                <a:solidFill>
                  <a:srgbClr val="000000"/>
                </a:solidFill>
              </a:rPr>
              <a:t>olmalarını sağlamaktadır. Diğer modellerin aksine, meslektaş </a:t>
            </a:r>
            <a:r>
              <a:rPr lang="tr-TR" dirty="0" smtClean="0">
                <a:solidFill>
                  <a:srgbClr val="000000"/>
                </a:solidFill>
              </a:rPr>
              <a:t>koçluğu</a:t>
            </a:r>
            <a:r>
              <a:rPr lang="tr-TR" dirty="0">
                <a:solidFill>
                  <a:srgbClr val="000000"/>
                </a:solidFill>
              </a:rPr>
              <a:t>, özellikle öğretmenlerin gelişimini ve sınıfta yapılan yeni </a:t>
            </a:r>
            <a:r>
              <a:rPr lang="tr-TR" dirty="0" smtClean="0">
                <a:solidFill>
                  <a:srgbClr val="000000"/>
                </a:solidFill>
              </a:rPr>
              <a:t>eğitsel </a:t>
            </a:r>
            <a:r>
              <a:rPr lang="tr-TR" dirty="0">
                <a:solidFill>
                  <a:srgbClr val="000000"/>
                </a:solidFill>
              </a:rPr>
              <a:t>uygulamalara uyumunu sağlamak için hazırlanmıştır</a:t>
            </a:r>
            <a:r>
              <a:rPr lang="tr-TR" dirty="0" smtClean="0">
                <a:solidFill>
                  <a:srgbClr val="000000"/>
                </a:solidFill>
              </a:rPr>
              <a:t>.</a:t>
            </a:r>
          </a:p>
          <a:p>
            <a:pPr marL="0" indent="0">
              <a:buNone/>
            </a:pPr>
            <a:endParaRPr lang="tr-TR" dirty="0" smtClean="0">
              <a:solidFill>
                <a:srgbClr val="000000"/>
              </a:solidFill>
            </a:endParaRPr>
          </a:p>
          <a:p>
            <a:pPr marL="0" indent="0">
              <a:buNone/>
            </a:pPr>
            <a:r>
              <a:rPr lang="tr-TR" dirty="0"/>
              <a:t>Meslektaş koçluğu, iki ya da daha fazla meslektaşın bir araya </a:t>
            </a:r>
            <a:r>
              <a:rPr lang="tr-TR" dirty="0" smtClean="0"/>
              <a:t>gelerek </a:t>
            </a:r>
            <a:r>
              <a:rPr lang="tr-TR" dirty="0"/>
              <a:t>özel, önceden planlanmış bir amaç için hep birlikte çalıştıkları </a:t>
            </a:r>
            <a:r>
              <a:rPr lang="tr-TR" dirty="0" smtClean="0"/>
              <a:t>bir süreçtir.</a:t>
            </a:r>
            <a:endParaRPr lang="tr-TR" dirty="0"/>
          </a:p>
          <a:p>
            <a:pPr marL="0" indent="0">
              <a:buNone/>
            </a:pPr>
            <a:endParaRPr lang="tr-TR" dirty="0">
              <a:solidFill>
                <a:srgbClr val="000000"/>
              </a:solidFill>
            </a:endParaRPr>
          </a:p>
          <a:p>
            <a:pPr marL="0" indent="0">
              <a:buNone/>
            </a:pPr>
            <a:endParaRPr lang="tr-TR" dirty="0"/>
          </a:p>
        </p:txBody>
      </p:sp>
      <p:sp>
        <p:nvSpPr>
          <p:cNvPr id="11" name="Unvan 1"/>
          <p:cNvSpPr txBox="1">
            <a:spLocks/>
          </p:cNvSpPr>
          <p:nvPr/>
        </p:nvSpPr>
        <p:spPr>
          <a:xfrm>
            <a:off x="2406168" y="549027"/>
            <a:ext cx="7346731" cy="97094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dirty="0" smtClean="0"/>
              <a:t>MESLEKTAŞ KOÇLUĞU</a:t>
            </a:r>
            <a:endParaRPr lang="tr-TR"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46068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2191407"/>
            <a:ext cx="10562898" cy="3799489"/>
          </a:xfrm>
          <a:noFill/>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r>
              <a:rPr lang="tr-TR" u="sng" dirty="0" smtClean="0"/>
              <a:t>Meslektaş koçluğu amaçları;</a:t>
            </a:r>
          </a:p>
          <a:p>
            <a:pPr marL="0" indent="0">
              <a:buNone/>
            </a:pPr>
            <a:endParaRPr lang="tr-TR" dirty="0" smtClean="0"/>
          </a:p>
          <a:p>
            <a:pPr>
              <a:lnSpc>
                <a:spcPct val="150000"/>
              </a:lnSpc>
              <a:buFont typeface="Wingdings" panose="05000000000000000000" pitchFamily="2" charset="2"/>
              <a:buChar char="Ø"/>
            </a:pPr>
            <a:r>
              <a:rPr lang="tr-TR" dirty="0" smtClean="0"/>
              <a:t>Öğrenci </a:t>
            </a:r>
            <a:r>
              <a:rPr lang="tr-TR" dirty="0"/>
              <a:t>eğitimini geliştirmek, </a:t>
            </a:r>
            <a:endParaRPr lang="tr-TR" dirty="0" smtClean="0"/>
          </a:p>
          <a:p>
            <a:pPr>
              <a:lnSpc>
                <a:spcPct val="150000"/>
              </a:lnSpc>
              <a:buFont typeface="Wingdings" panose="05000000000000000000" pitchFamily="2" charset="2"/>
              <a:buChar char="Ø"/>
            </a:pPr>
            <a:r>
              <a:rPr lang="tr-TR" dirty="0" smtClean="0"/>
              <a:t>Profesyonel </a:t>
            </a:r>
            <a:r>
              <a:rPr lang="tr-TR" dirty="0"/>
              <a:t>mesleki eğitimi geliştirmek, </a:t>
            </a:r>
            <a:endParaRPr lang="tr-TR" dirty="0" smtClean="0"/>
          </a:p>
          <a:p>
            <a:pPr>
              <a:lnSpc>
                <a:spcPct val="150000"/>
              </a:lnSpc>
              <a:buFont typeface="Wingdings" panose="05000000000000000000" pitchFamily="2" charset="2"/>
              <a:buChar char="Ø"/>
            </a:pPr>
            <a:r>
              <a:rPr lang="tr-TR" dirty="0" smtClean="0"/>
              <a:t>İş </a:t>
            </a:r>
            <a:r>
              <a:rPr lang="tr-TR" dirty="0"/>
              <a:t>birliği ve paylaşımı arttırmak, </a:t>
            </a:r>
            <a:endParaRPr lang="tr-TR" dirty="0" smtClean="0"/>
          </a:p>
          <a:p>
            <a:pPr>
              <a:lnSpc>
                <a:spcPct val="150000"/>
              </a:lnSpc>
              <a:buFont typeface="Wingdings" panose="05000000000000000000" pitchFamily="2" charset="2"/>
              <a:buChar char="Ø"/>
            </a:pPr>
            <a:r>
              <a:rPr lang="tr-TR" dirty="0"/>
              <a:t>Y</a:t>
            </a:r>
            <a:r>
              <a:rPr lang="tr-TR" dirty="0" smtClean="0"/>
              <a:t>ansıtıcı </a:t>
            </a:r>
            <a:r>
              <a:rPr lang="tr-TR" dirty="0"/>
              <a:t>uygulamayı ve cesareti arttırmak</a:t>
            </a:r>
            <a:r>
              <a:rPr lang="tr-TR" dirty="0" smtClean="0"/>
              <a:t>,</a:t>
            </a:r>
          </a:p>
          <a:p>
            <a:pPr>
              <a:lnSpc>
                <a:spcPct val="150000"/>
              </a:lnSpc>
              <a:buFont typeface="Wingdings" panose="05000000000000000000" pitchFamily="2" charset="2"/>
              <a:buChar char="Ø"/>
            </a:pPr>
            <a:r>
              <a:rPr lang="tr-TR" dirty="0" smtClean="0"/>
              <a:t> Sorunları </a:t>
            </a:r>
            <a:r>
              <a:rPr lang="tr-TR" dirty="0"/>
              <a:t>çözmek</a:t>
            </a:r>
            <a:r>
              <a:rPr lang="tr-TR" dirty="0" smtClean="0"/>
              <a:t>,</a:t>
            </a:r>
          </a:p>
          <a:p>
            <a:pPr marL="0" indent="0">
              <a:buNone/>
            </a:pPr>
            <a:endParaRPr lang="tr-TR" dirty="0"/>
          </a:p>
        </p:txBody>
      </p:sp>
      <p:sp>
        <p:nvSpPr>
          <p:cNvPr id="11" name="Unvan 1"/>
          <p:cNvSpPr txBox="1">
            <a:spLocks/>
          </p:cNvSpPr>
          <p:nvPr/>
        </p:nvSpPr>
        <p:spPr>
          <a:xfrm>
            <a:off x="2406168" y="549027"/>
            <a:ext cx="7346731" cy="97094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dirty="0" smtClean="0"/>
              <a:t>MESLEKTAŞ KOÇLUĞU</a:t>
            </a:r>
            <a:endParaRPr lang="tr-TR"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36344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2966" y="2159875"/>
            <a:ext cx="10925503" cy="2853559"/>
          </a:xfrm>
          <a:noFill/>
          <a:ln>
            <a:noFill/>
          </a:ln>
        </p:spPr>
        <p:style>
          <a:lnRef idx="0">
            <a:scrgbClr r="0" g="0" b="0"/>
          </a:lnRef>
          <a:fillRef idx="0">
            <a:scrgbClr r="0" g="0" b="0"/>
          </a:fillRef>
          <a:effectRef idx="0">
            <a:scrgbClr r="0" g="0" b="0"/>
          </a:effectRef>
          <a:fontRef idx="minor">
            <a:schemeClr val="dk1"/>
          </a:fontRef>
        </p:style>
        <p:txBody>
          <a:bodyPr>
            <a:noAutofit/>
          </a:bodyPr>
          <a:lstStyle/>
          <a:p>
            <a:pPr>
              <a:lnSpc>
                <a:spcPct val="150000"/>
              </a:lnSpc>
              <a:buFont typeface="Wingdings" panose="05000000000000000000" pitchFamily="2" charset="2"/>
              <a:buChar char="Ø"/>
            </a:pPr>
            <a:r>
              <a:rPr lang="tr-TR" dirty="0"/>
              <a:t>Ö</a:t>
            </a:r>
            <a:r>
              <a:rPr lang="tr-TR" dirty="0" smtClean="0"/>
              <a:t>ğretmenlerin </a:t>
            </a:r>
            <a:r>
              <a:rPr lang="tr-TR" dirty="0"/>
              <a:t>yalnızlığını azaltmak, </a:t>
            </a:r>
            <a:endParaRPr lang="tr-TR" dirty="0" smtClean="0"/>
          </a:p>
          <a:p>
            <a:pPr>
              <a:lnSpc>
                <a:spcPct val="150000"/>
              </a:lnSpc>
              <a:buFont typeface="Wingdings" panose="05000000000000000000" pitchFamily="2" charset="2"/>
              <a:buChar char="Ø"/>
            </a:pPr>
            <a:r>
              <a:rPr lang="tr-TR" dirty="0"/>
              <a:t>Ö</a:t>
            </a:r>
            <a:r>
              <a:rPr lang="tr-TR" dirty="0" smtClean="0"/>
              <a:t>ğretmenleri </a:t>
            </a:r>
            <a:r>
              <a:rPr lang="tr-TR" dirty="0"/>
              <a:t>araştırma yapmaya teşvik etmek, </a:t>
            </a:r>
          </a:p>
          <a:p>
            <a:pPr>
              <a:lnSpc>
                <a:spcPct val="150000"/>
              </a:lnSpc>
              <a:buFont typeface="Wingdings" panose="05000000000000000000" pitchFamily="2" charset="2"/>
              <a:buChar char="Ø"/>
            </a:pPr>
            <a:r>
              <a:rPr lang="tr-TR" dirty="0"/>
              <a:t>B</a:t>
            </a:r>
            <a:r>
              <a:rPr lang="tr-TR" dirty="0" smtClean="0"/>
              <a:t>ilgilerin </a:t>
            </a:r>
            <a:r>
              <a:rPr lang="tr-TR" dirty="0"/>
              <a:t>paylaşımı için bir ortam oluşturmak, </a:t>
            </a:r>
            <a:endParaRPr lang="tr-TR" dirty="0" smtClean="0"/>
          </a:p>
          <a:p>
            <a:pPr>
              <a:lnSpc>
                <a:spcPct val="150000"/>
              </a:lnSpc>
              <a:buFont typeface="Wingdings" panose="05000000000000000000" pitchFamily="2" charset="2"/>
              <a:buChar char="Ø"/>
            </a:pPr>
            <a:r>
              <a:rPr lang="tr-TR" dirty="0" smtClean="0"/>
              <a:t>Stajyer </a:t>
            </a:r>
            <a:r>
              <a:rPr lang="tr-TR" dirty="0"/>
              <a:t>öğretmenleri desteklemek ve onlara yardımcı olmak</a:t>
            </a:r>
            <a:r>
              <a:rPr lang="tr-TR" dirty="0" smtClean="0"/>
              <a:t>,</a:t>
            </a:r>
          </a:p>
          <a:p>
            <a:pPr>
              <a:lnSpc>
                <a:spcPct val="150000"/>
              </a:lnSpc>
              <a:buFont typeface="Wingdings" panose="05000000000000000000" pitchFamily="2" charset="2"/>
              <a:buChar char="Ø"/>
            </a:pPr>
            <a:r>
              <a:rPr lang="tr-TR" dirty="0"/>
              <a:t>Ö</a:t>
            </a:r>
            <a:r>
              <a:rPr lang="tr-TR" dirty="0" smtClean="0"/>
              <a:t>ğretmenlerin </a:t>
            </a:r>
            <a:r>
              <a:rPr lang="tr-TR" dirty="0"/>
              <a:t>birbirleriyle fikir alışverişini sağlamak</a:t>
            </a:r>
            <a:r>
              <a:rPr lang="tr-TR" dirty="0" smtClean="0"/>
              <a:t>,</a:t>
            </a:r>
          </a:p>
          <a:p>
            <a:pPr>
              <a:lnSpc>
                <a:spcPct val="150000"/>
              </a:lnSpc>
              <a:buFont typeface="Wingdings" panose="05000000000000000000" pitchFamily="2" charset="2"/>
              <a:buChar char="Ø"/>
            </a:pPr>
            <a:r>
              <a:rPr lang="tr-TR" dirty="0"/>
              <a:t>E</a:t>
            </a:r>
            <a:r>
              <a:rPr lang="tr-TR" dirty="0" smtClean="0"/>
              <a:t>ğitimsel </a:t>
            </a:r>
            <a:r>
              <a:rPr lang="tr-TR" dirty="0"/>
              <a:t>normlar inşa etmek. </a:t>
            </a:r>
          </a:p>
        </p:txBody>
      </p:sp>
      <p:sp>
        <p:nvSpPr>
          <p:cNvPr id="11" name="Unvan 1"/>
          <p:cNvSpPr txBox="1">
            <a:spLocks/>
          </p:cNvSpPr>
          <p:nvPr/>
        </p:nvSpPr>
        <p:spPr>
          <a:xfrm>
            <a:off x="2406168" y="549027"/>
            <a:ext cx="7346731" cy="97094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dirty="0" smtClean="0"/>
              <a:t>MESLEKTAŞ KOÇLUĞU</a:t>
            </a:r>
            <a:endParaRPr lang="tr-TR"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09300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9449" y="2144110"/>
            <a:ext cx="10686858" cy="4335518"/>
          </a:xfrm>
          <a:noFill/>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r>
              <a:rPr lang="tr-TR" u="sng" dirty="0"/>
              <a:t>Meslektaş koçluğu, </a:t>
            </a:r>
            <a:endParaRPr lang="tr-TR" u="sng" dirty="0" smtClean="0"/>
          </a:p>
          <a:p>
            <a:pPr marL="0" indent="0">
              <a:buNone/>
            </a:pPr>
            <a:endParaRPr lang="tr-TR" dirty="0" smtClean="0"/>
          </a:p>
          <a:p>
            <a:r>
              <a:rPr lang="tr-TR" dirty="0"/>
              <a:t>S</a:t>
            </a:r>
            <a:r>
              <a:rPr lang="tr-TR" dirty="0" smtClean="0"/>
              <a:t>osyal </a:t>
            </a:r>
            <a:r>
              <a:rPr lang="tr-TR" dirty="0"/>
              <a:t>bir diyalog değil, profesyonel bir çalışmadır, </a:t>
            </a:r>
            <a:endParaRPr lang="tr-TR" dirty="0" smtClean="0"/>
          </a:p>
          <a:p>
            <a:r>
              <a:rPr lang="tr-TR" dirty="0"/>
              <a:t>G</a:t>
            </a:r>
            <a:r>
              <a:rPr lang="tr-TR" dirty="0" smtClean="0"/>
              <a:t>özleme </a:t>
            </a:r>
            <a:r>
              <a:rPr lang="tr-TR" dirty="0"/>
              <a:t>dayanır, </a:t>
            </a:r>
            <a:endParaRPr lang="tr-TR" dirty="0" smtClean="0"/>
          </a:p>
          <a:p>
            <a:r>
              <a:rPr lang="tr-TR" dirty="0"/>
              <a:t>K</a:t>
            </a:r>
            <a:r>
              <a:rPr lang="tr-TR" dirty="0" smtClean="0"/>
              <a:t>işiye </a:t>
            </a:r>
            <a:r>
              <a:rPr lang="tr-TR" dirty="0"/>
              <a:t>özgü, isteğe bağlıdır, </a:t>
            </a:r>
            <a:endParaRPr lang="tr-TR" dirty="0" smtClean="0"/>
          </a:p>
          <a:p>
            <a:r>
              <a:rPr lang="tr-TR" dirty="0"/>
              <a:t>B</a:t>
            </a:r>
            <a:r>
              <a:rPr lang="tr-TR" dirty="0" smtClean="0"/>
              <a:t>ir </a:t>
            </a:r>
            <a:r>
              <a:rPr lang="tr-TR" dirty="0"/>
              <a:t>değerlendirme aracı değildir</a:t>
            </a:r>
            <a:r>
              <a:rPr lang="tr-TR" dirty="0" smtClean="0"/>
              <a:t>,</a:t>
            </a:r>
          </a:p>
          <a:p>
            <a:r>
              <a:rPr lang="tr-TR" dirty="0"/>
              <a:t>D</a:t>
            </a:r>
            <a:r>
              <a:rPr lang="tr-TR" dirty="0" smtClean="0"/>
              <a:t>estekleyicidir,</a:t>
            </a:r>
          </a:p>
          <a:p>
            <a:r>
              <a:rPr lang="tr-TR" dirty="0"/>
              <a:t>B</a:t>
            </a:r>
            <a:r>
              <a:rPr lang="tr-TR" dirty="0" smtClean="0"/>
              <a:t>ir </a:t>
            </a:r>
            <a:r>
              <a:rPr lang="tr-TR" dirty="0"/>
              <a:t>yarış değil, gelişmeye yöneliktir, </a:t>
            </a:r>
            <a:endParaRPr lang="tr-TR" dirty="0" smtClean="0"/>
          </a:p>
          <a:p>
            <a:r>
              <a:rPr lang="tr-TR" dirty="0"/>
              <a:t>G</a:t>
            </a:r>
            <a:r>
              <a:rPr lang="tr-TR" dirty="0" smtClean="0"/>
              <a:t>üven </a:t>
            </a:r>
            <a:r>
              <a:rPr lang="tr-TR" dirty="0"/>
              <a:t>üzerine kurulur </a:t>
            </a:r>
            <a:r>
              <a:rPr lang="tr-TR" dirty="0" smtClean="0"/>
              <a:t>her </a:t>
            </a:r>
            <a:r>
              <a:rPr lang="tr-TR" dirty="0"/>
              <a:t>konuda paylaşım ve yardım vardır. </a:t>
            </a:r>
          </a:p>
        </p:txBody>
      </p:sp>
      <p:sp>
        <p:nvSpPr>
          <p:cNvPr id="6" name="Unvan 1"/>
          <p:cNvSpPr txBox="1">
            <a:spLocks/>
          </p:cNvSpPr>
          <p:nvPr/>
        </p:nvSpPr>
        <p:spPr>
          <a:xfrm>
            <a:off x="2406168" y="549027"/>
            <a:ext cx="7346731" cy="97094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dirty="0" smtClean="0"/>
              <a:t>MESLEKTAŞ KOÇLUĞU</a:t>
            </a:r>
            <a:endParaRPr lang="tr-TR" b="1" dirty="0">
              <a:latin typeface="Calibri" panose="020F0502020204030204" pitchFamily="34" charset="0"/>
              <a:ea typeface="+mn-ea"/>
              <a:cs typeface="+mn-cs"/>
            </a:endParaRPr>
          </a:p>
        </p:txBody>
      </p:sp>
      <p:pic>
        <p:nvPicPr>
          <p:cNvPr id="7"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88853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3" name="İçerik Yer Tutucusu 2"/>
          <p:cNvSpPr>
            <a:spLocks noGrp="1"/>
          </p:cNvSpPr>
          <p:nvPr>
            <p:ph idx="1"/>
          </p:nvPr>
        </p:nvSpPr>
        <p:spPr>
          <a:xfrm>
            <a:off x="709449" y="2144110"/>
            <a:ext cx="10686858" cy="4335518"/>
          </a:xfrm>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endParaRPr lang="tr-TR" dirty="0" smtClean="0"/>
          </a:p>
          <a:p>
            <a:pPr marL="0" indent="0">
              <a:buNone/>
            </a:pPr>
            <a:r>
              <a:rPr lang="tr-TR" dirty="0" smtClean="0"/>
              <a:t>Meslektaş </a:t>
            </a:r>
            <a:r>
              <a:rPr lang="tr-TR" dirty="0"/>
              <a:t>koçluğu, öğretmenlerin liderlik gelişimini sağladığı </a:t>
            </a:r>
            <a:r>
              <a:rPr lang="tr-TR" dirty="0" smtClean="0"/>
              <a:t>gibi </a:t>
            </a:r>
            <a:r>
              <a:rPr lang="tr-TR" dirty="0"/>
              <a:t>değişim ve gelişimi bir hedef olarak görmesini de </a:t>
            </a:r>
            <a:r>
              <a:rPr lang="tr-TR" dirty="0" smtClean="0"/>
              <a:t>sağlamaktadır.</a:t>
            </a:r>
          </a:p>
          <a:p>
            <a:endParaRPr lang="tr-TR" dirty="0" smtClean="0"/>
          </a:p>
          <a:p>
            <a:pPr marL="0" indent="0">
              <a:buNone/>
            </a:pPr>
            <a:r>
              <a:rPr lang="tr-TR" dirty="0" smtClean="0"/>
              <a:t>Meslektaş </a:t>
            </a:r>
            <a:r>
              <a:rPr lang="tr-TR" dirty="0"/>
              <a:t>koçluğu olaylara profesyonel bakışı geliştirme, </a:t>
            </a:r>
            <a:r>
              <a:rPr lang="tr-TR" dirty="0" smtClean="0"/>
              <a:t>meslektaşlarla </a:t>
            </a:r>
            <a:r>
              <a:rPr lang="tr-TR" dirty="0"/>
              <a:t>profesyonel bağları kuvvetlendirme, bilimsel strateji ve </a:t>
            </a:r>
            <a:r>
              <a:rPr lang="tr-TR" dirty="0" smtClean="0"/>
              <a:t>araştırmayı </a:t>
            </a:r>
            <a:r>
              <a:rPr lang="tr-TR" dirty="0"/>
              <a:t>yaygınlaştırmanın yanı sıra, yararlılık duygusu </a:t>
            </a:r>
            <a:r>
              <a:rPr lang="tr-TR" dirty="0" smtClean="0"/>
              <a:t>kazandırmakta</a:t>
            </a:r>
            <a:r>
              <a:rPr lang="tr-TR" dirty="0"/>
              <a:t>, dayanışma kültürü yaratmakta ve okul kültürünü </a:t>
            </a:r>
            <a:r>
              <a:rPr lang="tr-TR" dirty="0" smtClean="0"/>
              <a:t>kazandırarak </a:t>
            </a:r>
            <a:r>
              <a:rPr lang="tr-TR" dirty="0"/>
              <a:t>böylece olumlu bir okul iklimi </a:t>
            </a:r>
            <a:r>
              <a:rPr lang="tr-TR" dirty="0" smtClean="0"/>
              <a:t>yaratmaktadır.</a:t>
            </a:r>
            <a:endParaRPr lang="tr-TR" dirty="0"/>
          </a:p>
          <a:p>
            <a:pPr marL="0" indent="0">
              <a:buNone/>
            </a:pPr>
            <a:endParaRPr lang="tr-TR" dirty="0"/>
          </a:p>
          <a:p>
            <a:pPr marL="0" indent="0">
              <a:buNone/>
            </a:pPr>
            <a:endParaRPr lang="tr-TR" dirty="0"/>
          </a:p>
        </p:txBody>
      </p:sp>
      <p:sp>
        <p:nvSpPr>
          <p:cNvPr id="6" name="Unvan 1"/>
          <p:cNvSpPr txBox="1">
            <a:spLocks/>
          </p:cNvSpPr>
          <p:nvPr/>
        </p:nvSpPr>
        <p:spPr>
          <a:xfrm>
            <a:off x="2406168" y="549027"/>
            <a:ext cx="7346731" cy="97094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dirty="0" smtClean="0"/>
              <a:t>MESLEKTAŞ KOÇLUĞU</a:t>
            </a:r>
            <a:endParaRPr lang="tr-TR" b="1" dirty="0">
              <a:latin typeface="Calibri" panose="020F0502020204030204" pitchFamily="34" charset="0"/>
              <a:ea typeface="+mn-ea"/>
              <a:cs typeface="+mn-cs"/>
            </a:endParaRPr>
          </a:p>
        </p:txBody>
      </p:sp>
      <p:pic>
        <p:nvPicPr>
          <p:cNvPr id="7"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06180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929" y="2333296"/>
            <a:ext cx="11539273" cy="4319751"/>
          </a:xfrm>
          <a:noFill/>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r>
              <a:rPr lang="tr-TR" u="sng" dirty="0" smtClean="0"/>
              <a:t>Meslektaş </a:t>
            </a:r>
            <a:r>
              <a:rPr lang="tr-TR" u="sng" dirty="0"/>
              <a:t>koçluğunun başarılı olabilmesi </a:t>
            </a:r>
            <a:r>
              <a:rPr lang="tr-TR" u="sng" dirty="0" smtClean="0"/>
              <a:t>için;</a:t>
            </a:r>
          </a:p>
          <a:p>
            <a:pPr>
              <a:lnSpc>
                <a:spcPct val="150000"/>
              </a:lnSpc>
              <a:buFont typeface="Wingdings" panose="05000000000000000000" pitchFamily="2" charset="2"/>
              <a:buChar char="§"/>
            </a:pPr>
            <a:r>
              <a:rPr lang="tr-TR" dirty="0" smtClean="0"/>
              <a:t>Tüm katılımcılar </a:t>
            </a:r>
            <a:r>
              <a:rPr lang="tr-TR" dirty="0"/>
              <a:t>birbirlerine güvenmelidir. </a:t>
            </a:r>
            <a:endParaRPr lang="tr-TR" dirty="0" smtClean="0"/>
          </a:p>
          <a:p>
            <a:pPr>
              <a:lnSpc>
                <a:spcPct val="150000"/>
              </a:lnSpc>
              <a:buFont typeface="Wingdings" panose="05000000000000000000" pitchFamily="2" charset="2"/>
              <a:buChar char="§"/>
            </a:pPr>
            <a:r>
              <a:rPr lang="tr-TR" dirty="0" smtClean="0"/>
              <a:t>Yöneticiler meslektaşlarına </a:t>
            </a:r>
            <a:r>
              <a:rPr lang="tr-TR" dirty="0"/>
              <a:t>duygusal, örgütsel, finansal </a:t>
            </a:r>
            <a:r>
              <a:rPr lang="tr-TR" dirty="0" smtClean="0"/>
              <a:t>yönden destek olmalıdır.</a:t>
            </a:r>
          </a:p>
          <a:p>
            <a:pPr>
              <a:lnSpc>
                <a:spcPct val="150000"/>
              </a:lnSpc>
              <a:buFont typeface="Wingdings" panose="05000000000000000000" pitchFamily="2" charset="2"/>
              <a:buChar char="§"/>
            </a:pPr>
            <a:r>
              <a:rPr lang="tr-TR" dirty="0" smtClean="0"/>
              <a:t>Beklentiler </a:t>
            </a:r>
            <a:r>
              <a:rPr lang="tr-TR" dirty="0"/>
              <a:t>açık ve net olarak ortaya konmalıdır. </a:t>
            </a:r>
            <a:endParaRPr lang="tr-TR" dirty="0" smtClean="0"/>
          </a:p>
          <a:p>
            <a:pPr>
              <a:lnSpc>
                <a:spcPct val="150000"/>
              </a:lnSpc>
              <a:buFont typeface="Wingdings" panose="05000000000000000000" pitchFamily="2" charset="2"/>
              <a:buChar char="§"/>
            </a:pPr>
            <a:r>
              <a:rPr lang="tr-TR" dirty="0" smtClean="0"/>
              <a:t>Yeterli </a:t>
            </a:r>
            <a:r>
              <a:rPr lang="tr-TR" dirty="0"/>
              <a:t>zaman ayrılmalıdır. </a:t>
            </a:r>
            <a:endParaRPr lang="tr-TR" dirty="0" smtClean="0"/>
          </a:p>
          <a:p>
            <a:pPr>
              <a:lnSpc>
                <a:spcPct val="150000"/>
              </a:lnSpc>
              <a:buFont typeface="Wingdings" panose="05000000000000000000" pitchFamily="2" charset="2"/>
              <a:buChar char="§"/>
            </a:pPr>
            <a:r>
              <a:rPr lang="tr-TR" dirty="0" smtClean="0"/>
              <a:t>Eğitim </a:t>
            </a:r>
            <a:r>
              <a:rPr lang="tr-TR" dirty="0"/>
              <a:t>için ödenek ayırılmalıdır. </a:t>
            </a:r>
            <a:endParaRPr lang="tr-TR" dirty="0" smtClean="0"/>
          </a:p>
          <a:p>
            <a:pPr>
              <a:lnSpc>
                <a:spcPct val="150000"/>
              </a:lnSpc>
              <a:buFont typeface="Wingdings" panose="05000000000000000000" pitchFamily="2" charset="2"/>
              <a:buChar char="§"/>
            </a:pPr>
            <a:r>
              <a:rPr lang="tr-TR" dirty="0" smtClean="0"/>
              <a:t>Gelişim </a:t>
            </a:r>
            <a:r>
              <a:rPr lang="tr-TR" dirty="0"/>
              <a:t>ve değişim ölçülmelidir. </a:t>
            </a:r>
          </a:p>
        </p:txBody>
      </p:sp>
      <p:sp>
        <p:nvSpPr>
          <p:cNvPr id="9" name="Unvan 1"/>
          <p:cNvSpPr txBox="1">
            <a:spLocks/>
          </p:cNvSpPr>
          <p:nvPr/>
        </p:nvSpPr>
        <p:spPr>
          <a:xfrm>
            <a:off x="2406168" y="549027"/>
            <a:ext cx="7346731" cy="97094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dirty="0" smtClean="0"/>
              <a:t>MESLEKTAŞ KOÇLUĞU</a:t>
            </a:r>
            <a:endParaRPr lang="tr-TR"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4477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6328" y="2286000"/>
            <a:ext cx="11619186" cy="4713890"/>
          </a:xfrm>
          <a:noFill/>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endParaRPr lang="tr-TR" dirty="0" smtClean="0"/>
          </a:p>
          <a:p>
            <a:pPr marL="0" indent="0">
              <a:buNone/>
            </a:pPr>
            <a:r>
              <a:rPr lang="tr-TR" u="sng" dirty="0" smtClean="0"/>
              <a:t>Meslektaş koçluk </a:t>
            </a:r>
            <a:r>
              <a:rPr lang="tr-TR" u="sng" dirty="0"/>
              <a:t>uygulamasında koç, </a:t>
            </a:r>
            <a:endParaRPr lang="tr-TR" u="sng" dirty="0" smtClean="0"/>
          </a:p>
          <a:p>
            <a:endParaRPr lang="tr-TR" u="sng" dirty="0" smtClean="0"/>
          </a:p>
          <a:p>
            <a:r>
              <a:rPr lang="tr-TR" u="sng" dirty="0"/>
              <a:t>İ</a:t>
            </a:r>
            <a:r>
              <a:rPr lang="tr-TR" u="sng" dirty="0" smtClean="0"/>
              <a:t>lk olarak </a:t>
            </a:r>
            <a:r>
              <a:rPr lang="tr-TR" dirty="0" smtClean="0"/>
              <a:t>amaçlanan </a:t>
            </a:r>
            <a:r>
              <a:rPr lang="tr-TR" dirty="0"/>
              <a:t>davranışın </a:t>
            </a:r>
            <a:r>
              <a:rPr lang="tr-TR" dirty="0" smtClean="0"/>
              <a:t>geliştirilmesi </a:t>
            </a:r>
            <a:r>
              <a:rPr lang="tr-TR" dirty="0"/>
              <a:t>ve yerleştirilmesi </a:t>
            </a:r>
            <a:r>
              <a:rPr lang="tr-TR" dirty="0" smtClean="0"/>
              <a:t>için öğretmenlerle </a:t>
            </a:r>
            <a:r>
              <a:rPr lang="tr-TR" dirty="0"/>
              <a:t>görüşlerini </a:t>
            </a:r>
            <a:r>
              <a:rPr lang="tr-TR" dirty="0" smtClean="0"/>
              <a:t>paylaşabileceği </a:t>
            </a:r>
            <a:r>
              <a:rPr lang="tr-TR" dirty="0"/>
              <a:t>bir ön gözlem toplantısı düzenler. </a:t>
            </a:r>
            <a:endParaRPr lang="tr-TR" dirty="0" smtClean="0"/>
          </a:p>
          <a:p>
            <a:r>
              <a:rPr lang="tr-TR" u="sng" dirty="0" smtClean="0"/>
              <a:t>İkinci </a:t>
            </a:r>
            <a:r>
              <a:rPr lang="tr-TR" u="sng" dirty="0"/>
              <a:t>olarak</a:t>
            </a:r>
            <a:r>
              <a:rPr lang="tr-TR" dirty="0"/>
              <a:t> </a:t>
            </a:r>
            <a:r>
              <a:rPr lang="tr-TR" dirty="0" smtClean="0"/>
              <a:t>öğretmenler</a:t>
            </a:r>
            <a:r>
              <a:rPr lang="tr-TR" dirty="0"/>
              <a:t>, hedeflenen davranışlar hakkında veri toplama </a:t>
            </a:r>
            <a:r>
              <a:rPr lang="tr-TR" dirty="0" smtClean="0"/>
              <a:t>metotlarından </a:t>
            </a:r>
            <a:r>
              <a:rPr lang="tr-TR" dirty="0"/>
              <a:t>birkaçını kullanarak gözlem yapar. </a:t>
            </a:r>
            <a:endParaRPr lang="tr-TR" dirty="0" smtClean="0"/>
          </a:p>
          <a:p>
            <a:r>
              <a:rPr lang="tr-TR" u="sng" dirty="0" smtClean="0"/>
              <a:t>Son </a:t>
            </a:r>
            <a:r>
              <a:rPr lang="tr-TR" u="sng" dirty="0"/>
              <a:t>olarak</a:t>
            </a:r>
            <a:r>
              <a:rPr lang="tr-TR" dirty="0"/>
              <a:t>, gözlem </a:t>
            </a:r>
            <a:r>
              <a:rPr lang="tr-TR" dirty="0" smtClean="0"/>
              <a:t>sonrası </a:t>
            </a:r>
            <a:r>
              <a:rPr lang="tr-TR" dirty="0"/>
              <a:t>toplantıda, koç gözlemlerini </a:t>
            </a:r>
            <a:r>
              <a:rPr lang="tr-TR" dirty="0" smtClean="0"/>
              <a:t>paylaşır, yıkıcı </a:t>
            </a:r>
            <a:r>
              <a:rPr lang="tr-TR" dirty="0"/>
              <a:t>eleştirilerden </a:t>
            </a:r>
            <a:r>
              <a:rPr lang="tr-TR" dirty="0" smtClean="0"/>
              <a:t>kaçınır ve </a:t>
            </a:r>
            <a:r>
              <a:rPr lang="tr-TR" dirty="0"/>
              <a:t>yeni hedefler </a:t>
            </a:r>
            <a:r>
              <a:rPr lang="tr-TR" dirty="0" smtClean="0"/>
              <a:t>belirler.</a:t>
            </a:r>
            <a:endParaRPr lang="tr-TR" dirty="0"/>
          </a:p>
        </p:txBody>
      </p:sp>
      <p:sp>
        <p:nvSpPr>
          <p:cNvPr id="9" name="Unvan 1"/>
          <p:cNvSpPr txBox="1">
            <a:spLocks/>
          </p:cNvSpPr>
          <p:nvPr/>
        </p:nvSpPr>
        <p:spPr>
          <a:xfrm>
            <a:off x="2333298" y="817040"/>
            <a:ext cx="7725102" cy="664918"/>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sz="2800" dirty="0" smtClean="0"/>
              <a:t>MESLEKTAŞ KOÇLUĞU UYGULAMA TEKNİKLERİ</a:t>
            </a:r>
            <a:endParaRPr lang="tr-TR" sz="2800"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51957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6328" y="2286000"/>
            <a:ext cx="11619186" cy="4713890"/>
          </a:xfrm>
          <a:noFill/>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endParaRPr lang="tr-TR" u="sng" dirty="0" smtClean="0"/>
          </a:p>
          <a:p>
            <a:pPr marL="0" indent="0">
              <a:buNone/>
            </a:pPr>
            <a:r>
              <a:rPr lang="tr-TR" u="sng" dirty="0" smtClean="0"/>
              <a:t>Diğer </a:t>
            </a:r>
            <a:r>
              <a:rPr lang="tr-TR" u="sng" dirty="0"/>
              <a:t>meslektaş koçluğu </a:t>
            </a:r>
            <a:r>
              <a:rPr lang="tr-TR" u="sng" dirty="0" smtClean="0"/>
              <a:t>teknikleri;</a:t>
            </a:r>
          </a:p>
          <a:p>
            <a:pPr marL="0" indent="0">
              <a:buNone/>
            </a:pPr>
            <a:endParaRPr lang="tr-TR" u="sng" dirty="0" smtClean="0"/>
          </a:p>
          <a:p>
            <a:pPr marL="0" indent="0">
              <a:buNone/>
            </a:pPr>
            <a:endParaRPr lang="tr-TR" u="sng" dirty="0" smtClean="0"/>
          </a:p>
          <a:p>
            <a:pPr marL="457200" indent="-457200">
              <a:buAutoNum type="arabicParenBoth"/>
            </a:pPr>
            <a:r>
              <a:rPr lang="tr-TR" u="sng" dirty="0" smtClean="0"/>
              <a:t>Paylaşım </a:t>
            </a:r>
            <a:r>
              <a:rPr lang="tr-TR" u="sng" dirty="0"/>
              <a:t>tekniği</a:t>
            </a:r>
            <a:r>
              <a:rPr lang="tr-TR" dirty="0"/>
              <a:t>, uzman kişinin, uzman </a:t>
            </a:r>
            <a:r>
              <a:rPr lang="tr-TR" dirty="0" smtClean="0"/>
              <a:t>olduğu </a:t>
            </a:r>
            <a:r>
              <a:rPr lang="tr-TR" dirty="0"/>
              <a:t>alanları meslektaşlarıyla paylaşması tekniğidir. </a:t>
            </a:r>
          </a:p>
          <a:p>
            <a:pPr marL="457200" indent="-457200">
              <a:buAutoNum type="arabicParenBoth"/>
            </a:pPr>
            <a:r>
              <a:rPr lang="tr-TR" dirty="0" smtClean="0"/>
              <a:t> </a:t>
            </a:r>
            <a:r>
              <a:rPr lang="tr-TR" u="sng" dirty="0"/>
              <a:t>Uzman koç </a:t>
            </a:r>
            <a:r>
              <a:rPr lang="tr-TR" u="sng" dirty="0" smtClean="0"/>
              <a:t>tekniği</a:t>
            </a:r>
            <a:r>
              <a:rPr lang="tr-TR" dirty="0"/>
              <a:t>, bu teknik insanlar tarafından bilinen, alanda güvenilen, </a:t>
            </a:r>
            <a:r>
              <a:rPr lang="tr-TR" dirty="0" smtClean="0"/>
              <a:t>tanınmış </a:t>
            </a:r>
            <a:r>
              <a:rPr lang="tr-TR" dirty="0"/>
              <a:t>bir yazar veya danışmanın öğretmenlere veya öğretmene </a:t>
            </a:r>
            <a:r>
              <a:rPr lang="tr-TR" dirty="0" smtClean="0"/>
              <a:t>koçluk yapmasıdır</a:t>
            </a:r>
            <a:r>
              <a:rPr lang="tr-TR" dirty="0"/>
              <a:t>. </a:t>
            </a:r>
            <a:endParaRPr lang="tr-TR" dirty="0" smtClean="0"/>
          </a:p>
          <a:p>
            <a:pPr marL="0" indent="0">
              <a:buNone/>
            </a:pPr>
            <a:endParaRPr lang="tr-TR" dirty="0" smtClean="0"/>
          </a:p>
        </p:txBody>
      </p:sp>
      <p:sp>
        <p:nvSpPr>
          <p:cNvPr id="9" name="Unvan 1"/>
          <p:cNvSpPr txBox="1">
            <a:spLocks/>
          </p:cNvSpPr>
          <p:nvPr/>
        </p:nvSpPr>
        <p:spPr>
          <a:xfrm>
            <a:off x="2333298" y="817040"/>
            <a:ext cx="7725102" cy="664918"/>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sz="2800" dirty="0" smtClean="0"/>
              <a:t>MESLEKTAŞ KOÇLUĞU UYGULAMA TEKNİKLERİ</a:t>
            </a:r>
            <a:endParaRPr lang="tr-TR" sz="2800"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59902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9089" y="2317302"/>
            <a:ext cx="10279118" cy="4335747"/>
          </a:xfrm>
          <a:noFill/>
          <a:ln>
            <a:noFill/>
          </a:ln>
        </p:spPr>
        <p:style>
          <a:lnRef idx="0">
            <a:scrgbClr r="0" g="0" b="0"/>
          </a:lnRef>
          <a:fillRef idx="0">
            <a:scrgbClr r="0" g="0" b="0"/>
          </a:fillRef>
          <a:effectRef idx="0">
            <a:scrgbClr r="0" g="0" b="0"/>
          </a:effectRef>
          <a:fontRef idx="minor">
            <a:schemeClr val="dk1"/>
          </a:fontRef>
        </p:style>
        <p:txBody>
          <a:bodyPr>
            <a:noAutofit/>
          </a:bodyPr>
          <a:lstStyle/>
          <a:p>
            <a:endParaRPr lang="tr-TR" dirty="0" smtClean="0"/>
          </a:p>
          <a:p>
            <a:pPr marL="0" indent="0">
              <a:buNone/>
            </a:pPr>
            <a:r>
              <a:rPr lang="tr-TR" u="sng" dirty="0" smtClean="0"/>
              <a:t>(</a:t>
            </a:r>
            <a:r>
              <a:rPr lang="tr-TR" u="sng" dirty="0"/>
              <a:t>3) Rehber </a:t>
            </a:r>
            <a:r>
              <a:rPr lang="tr-TR" u="sng" dirty="0" smtClean="0"/>
              <a:t>tekniği</a:t>
            </a:r>
            <a:r>
              <a:rPr lang="tr-TR" dirty="0" smtClean="0"/>
              <a:t>, bir </a:t>
            </a:r>
            <a:r>
              <a:rPr lang="tr-TR" dirty="0"/>
              <a:t>uzman koçun stajyer </a:t>
            </a:r>
            <a:r>
              <a:rPr lang="tr-TR" dirty="0" smtClean="0"/>
              <a:t>öğretmene </a:t>
            </a:r>
            <a:r>
              <a:rPr lang="tr-TR" dirty="0"/>
              <a:t>bir arkadaş, bir destekçi, bir rehber olarak </a:t>
            </a:r>
            <a:r>
              <a:rPr lang="tr-TR" dirty="0" smtClean="0"/>
              <a:t>gönderilmesidir.</a:t>
            </a:r>
          </a:p>
          <a:p>
            <a:pPr marL="0" indent="0">
              <a:buNone/>
            </a:pPr>
            <a:r>
              <a:rPr lang="tr-TR" dirty="0" smtClean="0"/>
              <a:t>Burada </a:t>
            </a:r>
            <a:r>
              <a:rPr lang="tr-TR" dirty="0"/>
              <a:t>uzman koç, stajyer öğretmenle somut örnekler üzerinde </a:t>
            </a:r>
            <a:r>
              <a:rPr lang="tr-TR" dirty="0" smtClean="0"/>
              <a:t>çalışabileceği </a:t>
            </a:r>
            <a:r>
              <a:rPr lang="tr-TR" dirty="0"/>
              <a:t>gibi, gerekli materyal ve ders planlarında yardımcı </a:t>
            </a:r>
            <a:r>
              <a:rPr lang="tr-TR" dirty="0" smtClean="0"/>
              <a:t>olabilmektedir</a:t>
            </a:r>
            <a:r>
              <a:rPr lang="tr-TR" dirty="0"/>
              <a:t>. </a:t>
            </a:r>
            <a:endParaRPr lang="tr-TR" dirty="0" smtClean="0"/>
          </a:p>
          <a:p>
            <a:pPr marL="0" indent="0">
              <a:buNone/>
            </a:pPr>
            <a:r>
              <a:rPr lang="tr-TR" dirty="0" smtClean="0"/>
              <a:t>Yine </a:t>
            </a:r>
            <a:r>
              <a:rPr lang="tr-TR" dirty="0"/>
              <a:t>koç, sınıf disiplini, örgütlenmesi ve yönetimiyle </a:t>
            </a:r>
            <a:r>
              <a:rPr lang="tr-TR" dirty="0" smtClean="0"/>
              <a:t>ilgili </a:t>
            </a:r>
            <a:r>
              <a:rPr lang="tr-TR" dirty="0"/>
              <a:t>pek çok ipucu sağladığı gibi stajyer öğretmenin ihtiyaç duyacağı </a:t>
            </a:r>
            <a:r>
              <a:rPr lang="tr-TR" dirty="0" smtClean="0"/>
              <a:t>pek </a:t>
            </a:r>
            <a:r>
              <a:rPr lang="tr-TR" dirty="0"/>
              <a:t>çok fikri de paylaşabilmektedir. </a:t>
            </a:r>
          </a:p>
          <a:p>
            <a:pPr marL="0" indent="0">
              <a:buNone/>
            </a:pPr>
            <a:endParaRPr lang="tr-TR" dirty="0" smtClean="0"/>
          </a:p>
        </p:txBody>
      </p:sp>
      <p:sp>
        <p:nvSpPr>
          <p:cNvPr id="9" name="Unvan 1"/>
          <p:cNvSpPr txBox="1">
            <a:spLocks/>
          </p:cNvSpPr>
          <p:nvPr/>
        </p:nvSpPr>
        <p:spPr>
          <a:xfrm>
            <a:off x="2333298" y="817040"/>
            <a:ext cx="7725102" cy="664918"/>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sz="2800" dirty="0" smtClean="0"/>
              <a:t>MESLEKTAŞ KOÇLUĞU UYGULAMA TEKNİKLERİ</a:t>
            </a:r>
            <a:endParaRPr lang="tr-TR" sz="2800"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03658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p:cNvSpPr/>
          <p:nvPr/>
        </p:nvSpPr>
        <p:spPr>
          <a:xfrm>
            <a:off x="730997" y="2992886"/>
            <a:ext cx="10596528" cy="32316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a:spAutoFit/>
          </a:bodyPr>
          <a:lstStyle/>
          <a:p>
            <a:pPr algn="just"/>
            <a:r>
              <a:rPr lang="tr-TR" sz="2400" dirty="0" smtClean="0">
                <a:solidFill>
                  <a:schemeClr val="bg1"/>
                </a:solidFill>
              </a:rPr>
              <a:t>	</a:t>
            </a:r>
            <a:endParaRPr lang="tr-TR" sz="2800" dirty="0">
              <a:solidFill>
                <a:schemeClr val="bg1"/>
              </a:solidFill>
            </a:endParaRPr>
          </a:p>
          <a:p>
            <a:pPr algn="just"/>
            <a:r>
              <a:rPr lang="tr-TR" sz="2800" dirty="0" smtClean="0">
                <a:solidFill>
                  <a:schemeClr val="bg1"/>
                </a:solidFill>
              </a:rPr>
              <a:t>Bir eğitim sisteminin en önemli ögesi öğretmendir. Çünkü iyi ve nitelikli bir eğitimi kaliteli öğretmenler yapar. Bundan dolayı “Bir okul ancak içindeki öğretmenler kadar iyidir” denilmektedir.</a:t>
            </a:r>
          </a:p>
          <a:p>
            <a:pPr algn="just"/>
            <a:endParaRPr lang="tr-TR" sz="2400" dirty="0" smtClean="0">
              <a:solidFill>
                <a:schemeClr val="bg1"/>
              </a:solidFill>
            </a:endParaRPr>
          </a:p>
          <a:p>
            <a:pPr algn="just"/>
            <a:endParaRPr lang="tr-TR" sz="2400" dirty="0">
              <a:solidFill>
                <a:schemeClr val="bg1"/>
              </a:solidFill>
            </a:endParaRPr>
          </a:p>
          <a:p>
            <a:pPr algn="just"/>
            <a:endParaRPr lang="tr-TR" sz="2400" dirty="0">
              <a:solidFill>
                <a:schemeClr val="bg1"/>
              </a:solidFill>
            </a:endParaRPr>
          </a:p>
          <a:p>
            <a:pPr algn="just"/>
            <a:endParaRPr lang="tr-TR" sz="2400" dirty="0">
              <a:solidFill>
                <a:schemeClr val="bg1"/>
              </a:solidFill>
            </a:endParaRPr>
          </a:p>
        </p:txBody>
      </p:sp>
      <p:sp>
        <p:nvSpPr>
          <p:cNvPr id="9" name="Unvan 1"/>
          <p:cNvSpPr txBox="1">
            <a:spLocks/>
          </p:cNvSpPr>
          <p:nvPr/>
        </p:nvSpPr>
        <p:spPr>
          <a:xfrm>
            <a:off x="2475187" y="688426"/>
            <a:ext cx="7662040" cy="1061548"/>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dirty="0"/>
              <a:t>ÖĞRETMEN OLMAK</a:t>
            </a:r>
            <a:endParaRPr lang="tr-TR"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47893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6328" y="2286000"/>
            <a:ext cx="11619186" cy="4713890"/>
          </a:xfrm>
          <a:noFill/>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r>
              <a:rPr lang="tr-TR" u="sng" dirty="0" smtClean="0"/>
              <a:t>Meslektaş koçluğunun;</a:t>
            </a:r>
          </a:p>
          <a:p>
            <a:pPr marL="0" indent="0">
              <a:buNone/>
            </a:pPr>
            <a:endParaRPr lang="tr-TR" dirty="0" smtClean="0"/>
          </a:p>
          <a:p>
            <a:r>
              <a:rPr lang="tr-TR" dirty="0" smtClean="0"/>
              <a:t>Eğitimsel </a:t>
            </a:r>
            <a:r>
              <a:rPr lang="tr-TR" dirty="0"/>
              <a:t>liderliği ve öğretmen ve öğrenci arasındaki olumlu ilişkileri geliştirdiği, </a:t>
            </a:r>
            <a:endParaRPr lang="tr-TR" dirty="0" smtClean="0"/>
          </a:p>
          <a:p>
            <a:r>
              <a:rPr lang="tr-TR" dirty="0" smtClean="0"/>
              <a:t>Hizmet </a:t>
            </a:r>
            <a:r>
              <a:rPr lang="tr-TR" dirty="0"/>
              <a:t>öncesi ve hizmet içi kurslarda yeni metot, yöntem ve tekniğin kazandırılmasında daha etkili olduğu, </a:t>
            </a:r>
            <a:endParaRPr lang="tr-TR" dirty="0" smtClean="0"/>
          </a:p>
          <a:p>
            <a:r>
              <a:rPr lang="tr-TR" dirty="0" smtClean="0"/>
              <a:t>Bireysel </a:t>
            </a:r>
            <a:r>
              <a:rPr lang="tr-TR" dirty="0"/>
              <a:t>çalışmalardan daha verimli olduğu</a:t>
            </a:r>
            <a:r>
              <a:rPr lang="tr-TR" dirty="0" smtClean="0"/>
              <a:t>,</a:t>
            </a:r>
          </a:p>
          <a:p>
            <a:r>
              <a:rPr lang="tr-TR" dirty="0" smtClean="0"/>
              <a:t> </a:t>
            </a:r>
            <a:r>
              <a:rPr lang="tr-TR" dirty="0"/>
              <a:t>Öğretmenlerin metot, yöntem ve tekniklerle ilgili tartışmalarının olumlu neticeler verdiği, tartışmadan yapılan çalışmaların yeterince olumlu netice </a:t>
            </a:r>
            <a:r>
              <a:rPr lang="tr-TR" dirty="0" smtClean="0"/>
              <a:t>vermediği</a:t>
            </a:r>
            <a:r>
              <a:rPr lang="tr-TR" dirty="0"/>
              <a:t> </a:t>
            </a:r>
            <a:r>
              <a:rPr lang="tr-TR" dirty="0" smtClean="0"/>
              <a:t>görülmektedir.</a:t>
            </a:r>
          </a:p>
          <a:p>
            <a:pPr marL="0" indent="0">
              <a:buNone/>
            </a:pPr>
            <a:endParaRPr lang="tr-TR" dirty="0"/>
          </a:p>
          <a:p>
            <a:pPr marL="0" indent="0">
              <a:buNone/>
            </a:pPr>
            <a:endParaRPr lang="tr-TR" dirty="0"/>
          </a:p>
        </p:txBody>
      </p:sp>
      <p:sp>
        <p:nvSpPr>
          <p:cNvPr id="9" name="Unvan 1"/>
          <p:cNvSpPr txBox="1">
            <a:spLocks/>
          </p:cNvSpPr>
          <p:nvPr/>
        </p:nvSpPr>
        <p:spPr>
          <a:xfrm>
            <a:off x="2406168" y="549027"/>
            <a:ext cx="7346731" cy="97094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dirty="0" smtClean="0"/>
              <a:t>MESLEKTAŞ KOÇLUĞU</a:t>
            </a:r>
            <a:endParaRPr lang="tr-TR"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5635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3906" y="2083344"/>
            <a:ext cx="11650717" cy="1781505"/>
          </a:xfrm>
        </p:spPr>
        <p:txBody>
          <a:bodyPr numCol="1">
            <a:noAutofit/>
          </a:bodyPr>
          <a:lstStyle/>
          <a:p>
            <a:pPr marL="0" indent="0">
              <a:buNone/>
            </a:pPr>
            <a:r>
              <a:rPr lang="tr-TR" dirty="0" smtClean="0">
                <a:solidFill>
                  <a:schemeClr val="bg1"/>
                </a:solidFill>
              </a:rPr>
              <a:t>	Bir </a:t>
            </a:r>
            <a:r>
              <a:rPr lang="tr-TR" dirty="0">
                <a:solidFill>
                  <a:schemeClr val="bg1"/>
                </a:solidFill>
              </a:rPr>
              <a:t>öğretmenin kişilik özellikleri ne </a:t>
            </a:r>
            <a:r>
              <a:rPr lang="tr-TR" dirty="0" smtClean="0">
                <a:solidFill>
                  <a:schemeClr val="bg1"/>
                </a:solidFill>
              </a:rPr>
              <a:t>kadar olumlu olursa olsun </a:t>
            </a:r>
            <a:r>
              <a:rPr lang="tr-TR" dirty="0">
                <a:solidFill>
                  <a:schemeClr val="bg1"/>
                </a:solidFill>
              </a:rPr>
              <a:t>mesleki özelliklere sahip olduğu oranda etkili bir öğretmenden söz </a:t>
            </a:r>
            <a:r>
              <a:rPr lang="tr-TR" dirty="0" smtClean="0">
                <a:solidFill>
                  <a:schemeClr val="bg1"/>
                </a:solidFill>
              </a:rPr>
              <a:t>edilebilir.</a:t>
            </a:r>
          </a:p>
          <a:p>
            <a:pPr marL="0" indent="0">
              <a:buNone/>
            </a:pPr>
            <a:endParaRPr lang="tr-TR" dirty="0" smtClean="0">
              <a:solidFill>
                <a:schemeClr val="bg1"/>
              </a:solidFill>
            </a:endParaRPr>
          </a:p>
          <a:p>
            <a:pPr marL="0" indent="0">
              <a:buNone/>
            </a:pPr>
            <a:r>
              <a:rPr lang="tr-TR" u="sng" dirty="0" smtClean="0">
                <a:solidFill>
                  <a:prstClr val="black"/>
                </a:solidFill>
              </a:rPr>
              <a:t>Etkili </a:t>
            </a:r>
            <a:r>
              <a:rPr lang="tr-TR" u="sng" dirty="0">
                <a:solidFill>
                  <a:prstClr val="black"/>
                </a:solidFill>
              </a:rPr>
              <a:t>bir öğretmenin sahip olması gereken mesleki özellikler; </a:t>
            </a:r>
          </a:p>
          <a:p>
            <a:pPr marL="0" indent="0">
              <a:buNone/>
            </a:pPr>
            <a:endParaRPr lang="tr-TR" dirty="0" smtClean="0">
              <a:solidFill>
                <a:schemeClr val="bg1"/>
              </a:solidFill>
            </a:endParaRPr>
          </a:p>
        </p:txBody>
      </p:sp>
      <p:sp>
        <p:nvSpPr>
          <p:cNvPr id="5" name="Unvan 1"/>
          <p:cNvSpPr txBox="1">
            <a:spLocks/>
          </p:cNvSpPr>
          <p:nvPr/>
        </p:nvSpPr>
        <p:spPr>
          <a:xfrm>
            <a:off x="2640723" y="245723"/>
            <a:ext cx="6779172" cy="137854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600" b="1" dirty="0" smtClean="0"/>
              <a:t>ETKİLİ </a:t>
            </a:r>
            <a:r>
              <a:rPr lang="tr-TR" sz="3600" b="1" dirty="0"/>
              <a:t>ÖĞRETMENİN MESLEKİ ÖZELLİKLERİ</a:t>
            </a:r>
          </a:p>
        </p:txBody>
      </p:sp>
      <p:sp>
        <p:nvSpPr>
          <p:cNvPr id="7" name="Metin kutusu 6"/>
          <p:cNvSpPr txBox="1"/>
          <p:nvPr/>
        </p:nvSpPr>
        <p:spPr>
          <a:xfrm>
            <a:off x="403907" y="4094387"/>
            <a:ext cx="11650716" cy="3060325"/>
          </a:xfrm>
          <a:prstGeom prst="rect">
            <a:avLst/>
          </a:prstGeom>
          <a:noFill/>
        </p:spPr>
        <p:txBody>
          <a:bodyPr wrap="square" numCol="2" rtlCol="0">
            <a:spAutoFit/>
          </a:bodyPr>
          <a:lstStyle/>
          <a:p>
            <a:pPr marL="457200" lvl="0" indent="-457200">
              <a:lnSpc>
                <a:spcPct val="90000"/>
              </a:lnSpc>
              <a:spcBef>
                <a:spcPts val="1000"/>
              </a:spcBef>
              <a:buFont typeface="Wingdings" panose="05000000000000000000" pitchFamily="2" charset="2"/>
              <a:buChar char="v"/>
            </a:pPr>
            <a:r>
              <a:rPr lang="tr-TR" sz="2400" dirty="0" smtClean="0">
                <a:solidFill>
                  <a:prstClr val="black"/>
                </a:solidFill>
              </a:rPr>
              <a:t>Öğretme </a:t>
            </a:r>
            <a:r>
              <a:rPr lang="tr-TR" sz="2400" dirty="0">
                <a:solidFill>
                  <a:prstClr val="black"/>
                </a:solidFill>
              </a:rPr>
              <a:t>İsteği ve Motivasyon, </a:t>
            </a:r>
          </a:p>
          <a:p>
            <a:pPr marL="457200" lvl="0" indent="-457200">
              <a:lnSpc>
                <a:spcPct val="90000"/>
              </a:lnSpc>
              <a:spcBef>
                <a:spcPts val="1000"/>
              </a:spcBef>
              <a:buFont typeface="Wingdings" panose="05000000000000000000" pitchFamily="2" charset="2"/>
              <a:buChar char="v"/>
            </a:pPr>
            <a:r>
              <a:rPr lang="tr-TR" sz="2400" dirty="0">
                <a:solidFill>
                  <a:prstClr val="black"/>
                </a:solidFill>
              </a:rPr>
              <a:t>Konu Alanı Bilgisi, </a:t>
            </a:r>
          </a:p>
          <a:p>
            <a:pPr marL="457200" lvl="0" indent="-457200">
              <a:lnSpc>
                <a:spcPct val="90000"/>
              </a:lnSpc>
              <a:spcBef>
                <a:spcPts val="1000"/>
              </a:spcBef>
              <a:buFont typeface="Wingdings" panose="05000000000000000000" pitchFamily="2" charset="2"/>
              <a:buChar char="v"/>
            </a:pPr>
            <a:r>
              <a:rPr lang="tr-TR" sz="2400" dirty="0">
                <a:solidFill>
                  <a:prstClr val="black"/>
                </a:solidFill>
              </a:rPr>
              <a:t>Öğrenme-Öğretme Sürecini Planlama ve Uygulama, </a:t>
            </a:r>
          </a:p>
          <a:p>
            <a:pPr marL="457200" lvl="0" indent="-457200">
              <a:lnSpc>
                <a:spcPct val="90000"/>
              </a:lnSpc>
              <a:spcBef>
                <a:spcPts val="1000"/>
              </a:spcBef>
              <a:buFont typeface="Wingdings" panose="05000000000000000000" pitchFamily="2" charset="2"/>
              <a:buChar char="v"/>
            </a:pPr>
            <a:r>
              <a:rPr lang="tr-TR" sz="2400" dirty="0">
                <a:solidFill>
                  <a:prstClr val="black"/>
                </a:solidFill>
              </a:rPr>
              <a:t>Yansıtıcı Uygulama, </a:t>
            </a:r>
          </a:p>
          <a:p>
            <a:pPr marL="457200" lvl="0" indent="-457200">
              <a:lnSpc>
                <a:spcPct val="90000"/>
              </a:lnSpc>
              <a:spcBef>
                <a:spcPts val="1000"/>
              </a:spcBef>
              <a:buFont typeface="Wingdings" panose="05000000000000000000" pitchFamily="2" charset="2"/>
              <a:buChar char="v"/>
            </a:pPr>
            <a:endParaRPr lang="tr-TR" sz="2400" dirty="0" smtClean="0">
              <a:solidFill>
                <a:prstClr val="black"/>
              </a:solidFill>
            </a:endParaRPr>
          </a:p>
          <a:p>
            <a:pPr lvl="0">
              <a:lnSpc>
                <a:spcPct val="90000"/>
              </a:lnSpc>
              <a:spcBef>
                <a:spcPts val="1000"/>
              </a:spcBef>
            </a:pPr>
            <a:endParaRPr lang="tr-TR" sz="2400" dirty="0">
              <a:solidFill>
                <a:prstClr val="black"/>
              </a:solidFill>
            </a:endParaRPr>
          </a:p>
          <a:p>
            <a:pPr marL="457200" lvl="0" indent="-457200">
              <a:lnSpc>
                <a:spcPct val="90000"/>
              </a:lnSpc>
              <a:spcBef>
                <a:spcPts val="1000"/>
              </a:spcBef>
              <a:buFont typeface="Wingdings" panose="05000000000000000000" pitchFamily="2" charset="2"/>
              <a:buChar char="v"/>
            </a:pPr>
            <a:r>
              <a:rPr lang="tr-TR" sz="2400" dirty="0" smtClean="0">
                <a:solidFill>
                  <a:prstClr val="black"/>
                </a:solidFill>
              </a:rPr>
              <a:t>Sınıf </a:t>
            </a:r>
            <a:r>
              <a:rPr lang="tr-TR" sz="2400" dirty="0">
                <a:solidFill>
                  <a:prstClr val="black"/>
                </a:solidFill>
              </a:rPr>
              <a:t>Yönetimi, </a:t>
            </a:r>
          </a:p>
          <a:p>
            <a:pPr marL="457200" lvl="0" indent="-457200">
              <a:lnSpc>
                <a:spcPct val="90000"/>
              </a:lnSpc>
              <a:spcBef>
                <a:spcPts val="1000"/>
              </a:spcBef>
              <a:buFont typeface="Wingdings" panose="05000000000000000000" pitchFamily="2" charset="2"/>
              <a:buChar char="v"/>
            </a:pPr>
            <a:r>
              <a:rPr lang="tr-TR" sz="2400" dirty="0">
                <a:solidFill>
                  <a:prstClr val="black"/>
                </a:solidFill>
              </a:rPr>
              <a:t>İletişim ve Beden Dili,</a:t>
            </a:r>
          </a:p>
          <a:p>
            <a:pPr marL="457200" lvl="0" indent="-457200">
              <a:lnSpc>
                <a:spcPct val="90000"/>
              </a:lnSpc>
              <a:spcBef>
                <a:spcPts val="1000"/>
              </a:spcBef>
              <a:buFont typeface="Wingdings" panose="05000000000000000000" pitchFamily="2" charset="2"/>
              <a:buChar char="v"/>
            </a:pPr>
            <a:r>
              <a:rPr lang="tr-TR" sz="2400" dirty="0">
                <a:solidFill>
                  <a:prstClr val="black"/>
                </a:solidFill>
              </a:rPr>
              <a:t>Rehberlik, </a:t>
            </a:r>
          </a:p>
          <a:p>
            <a:pPr marL="457200" lvl="0" indent="-457200">
              <a:lnSpc>
                <a:spcPct val="90000"/>
              </a:lnSpc>
              <a:spcBef>
                <a:spcPts val="1000"/>
              </a:spcBef>
              <a:buFont typeface="Wingdings" panose="05000000000000000000" pitchFamily="2" charset="2"/>
              <a:buChar char="v"/>
            </a:pPr>
            <a:r>
              <a:rPr lang="tr-TR" sz="2400" dirty="0">
                <a:solidFill>
                  <a:prstClr val="black"/>
                </a:solidFill>
              </a:rPr>
              <a:t>Ölçme ve Değerlendirme,  </a:t>
            </a:r>
          </a:p>
          <a:p>
            <a:pPr marL="457200" lvl="0" indent="-457200">
              <a:lnSpc>
                <a:spcPct val="90000"/>
              </a:lnSpc>
              <a:spcBef>
                <a:spcPts val="1000"/>
              </a:spcBef>
              <a:buFont typeface="Wingdings" panose="05000000000000000000" pitchFamily="2" charset="2"/>
              <a:buChar char="v"/>
            </a:pPr>
            <a:r>
              <a:rPr lang="tr-TR" sz="2400" dirty="0">
                <a:solidFill>
                  <a:prstClr val="black"/>
                </a:solidFill>
              </a:rPr>
              <a:t>Genel </a:t>
            </a:r>
            <a:r>
              <a:rPr lang="tr-TR" sz="2400" dirty="0" smtClean="0">
                <a:solidFill>
                  <a:prstClr val="black"/>
                </a:solidFill>
              </a:rPr>
              <a:t>Kültür</a:t>
            </a:r>
            <a:endParaRPr lang="tr-TR" sz="2400" dirty="0">
              <a:solidFill>
                <a:prstClr val="black"/>
              </a:solidFill>
            </a:endParaRPr>
          </a:p>
        </p:txBody>
      </p:sp>
      <p:pic>
        <p:nvPicPr>
          <p:cNvPr id="10"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79118" y="227843"/>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906" y="24572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9864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6700" y="1813034"/>
            <a:ext cx="11194017" cy="4254125"/>
          </a:xfrm>
          <a:noFill/>
          <a:ln>
            <a:noFill/>
          </a:ln>
        </p:spPr>
        <p:style>
          <a:lnRef idx="0">
            <a:scrgbClr r="0" g="0" b="0"/>
          </a:lnRef>
          <a:fillRef idx="0">
            <a:scrgbClr r="0" g="0" b="0"/>
          </a:fillRef>
          <a:effectRef idx="0">
            <a:scrgbClr r="0" g="0" b="0"/>
          </a:effectRef>
          <a:fontRef idx="minor">
            <a:schemeClr val="dk1"/>
          </a:fontRef>
        </p:style>
        <p:txBody>
          <a:bodyPr>
            <a:noAutofit/>
          </a:bodyPr>
          <a:lstStyle/>
          <a:p>
            <a:pPr>
              <a:lnSpc>
                <a:spcPct val="160000"/>
              </a:lnSpc>
            </a:pPr>
            <a:r>
              <a:rPr lang="tr-TR" sz="2200" dirty="0" smtClean="0">
                <a:solidFill>
                  <a:schemeClr val="bg1"/>
                </a:solidFill>
              </a:rPr>
              <a:t>Motivasyon</a:t>
            </a:r>
            <a:r>
              <a:rPr lang="tr-TR" sz="2200" dirty="0">
                <a:solidFill>
                  <a:schemeClr val="bg1"/>
                </a:solidFill>
              </a:rPr>
              <a:t>; bir insanın içinde bulunan, o insanın olumlu ya da olumsuz belli bazı eylemlerde bulunmasını ve bireysel isteklere ulaşmasını, böylece tatmin olmasını sağlayan güçtür. </a:t>
            </a:r>
            <a:endParaRPr lang="tr-TR" sz="2200" dirty="0" smtClean="0">
              <a:solidFill>
                <a:schemeClr val="bg1"/>
              </a:solidFill>
            </a:endParaRPr>
          </a:p>
          <a:p>
            <a:pPr>
              <a:lnSpc>
                <a:spcPct val="160000"/>
              </a:lnSpc>
            </a:pPr>
            <a:r>
              <a:rPr lang="tr-TR" sz="2200" dirty="0" smtClean="0">
                <a:solidFill>
                  <a:schemeClr val="bg1"/>
                </a:solidFill>
              </a:rPr>
              <a:t>Motivasyon </a:t>
            </a:r>
            <a:r>
              <a:rPr lang="tr-TR" sz="2200" dirty="0">
                <a:solidFill>
                  <a:schemeClr val="bg1"/>
                </a:solidFill>
              </a:rPr>
              <a:t>genel olarak bireylerin istekleri, beklentileri, ihtiyaçları, dürtüleri, ilgileri, amaçları ve davranışlarını kapsayan bir kavramdır.</a:t>
            </a:r>
          </a:p>
          <a:p>
            <a:pPr>
              <a:lnSpc>
                <a:spcPct val="160000"/>
              </a:lnSpc>
            </a:pPr>
            <a:endParaRPr lang="tr-TR" sz="2200" dirty="0">
              <a:solidFill>
                <a:schemeClr val="bg1"/>
              </a:solidFill>
            </a:endParaRPr>
          </a:p>
        </p:txBody>
      </p:sp>
      <p:sp>
        <p:nvSpPr>
          <p:cNvPr id="5" name="Unvan 1"/>
          <p:cNvSpPr txBox="1">
            <a:spLocks/>
          </p:cNvSpPr>
          <p:nvPr/>
        </p:nvSpPr>
        <p:spPr>
          <a:xfrm>
            <a:off x="772012" y="322221"/>
            <a:ext cx="10213376" cy="124926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b="1" i="1" dirty="0" smtClean="0"/>
              <a:t>ÖĞRETME İSTEĞİ VE MOTİVASYON</a:t>
            </a:r>
            <a:endParaRPr lang="tr-TR" sz="3200" b="1" i="1" dirty="0"/>
          </a:p>
        </p:txBody>
      </p:sp>
    </p:spTree>
    <p:extLst>
      <p:ext uri="{BB962C8B-B14F-4D97-AF65-F5344CB8AC3E}">
        <p14:creationId xmlns:p14="http://schemas.microsoft.com/office/powerpoint/2010/main" val="110153507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655" y="2349061"/>
            <a:ext cx="11508828" cy="3279229"/>
          </a:xfrm>
          <a:noFill/>
          <a:ln>
            <a:noFill/>
          </a:ln>
        </p:spPr>
        <p:style>
          <a:lnRef idx="0">
            <a:scrgbClr r="0" g="0" b="0"/>
          </a:lnRef>
          <a:fillRef idx="0">
            <a:scrgbClr r="0" g="0" b="0"/>
          </a:fillRef>
          <a:effectRef idx="0">
            <a:scrgbClr r="0" g="0" b="0"/>
          </a:effectRef>
          <a:fontRef idx="minor">
            <a:schemeClr val="dk1"/>
          </a:fontRef>
        </p:style>
        <p:txBody>
          <a:bodyPr>
            <a:noAutofit/>
          </a:bodyPr>
          <a:lstStyle/>
          <a:p>
            <a:pPr>
              <a:lnSpc>
                <a:spcPct val="150000"/>
              </a:lnSpc>
            </a:pPr>
            <a:r>
              <a:rPr lang="tr-TR" dirty="0" smtClean="0"/>
              <a:t>Öğretmen </a:t>
            </a:r>
            <a:r>
              <a:rPr lang="tr-TR" dirty="0"/>
              <a:t>yetiştirme programlarında öğretmen adayının belirli bir alanda uzmanlık bilgisine sahip olması amaçlanmaktadır. </a:t>
            </a:r>
            <a:r>
              <a:rPr lang="tr-TR" dirty="0" smtClean="0"/>
              <a:t>Öğretmenin </a:t>
            </a:r>
            <a:r>
              <a:rPr lang="tr-TR" dirty="0"/>
              <a:t>mesleki başarısı için öncelikle kendi uzmanlık alanını iyi bilmesi gerekir. Her ne kadar “öğretmen olunmaz, doğulur” biçiminde bir söz var ise de öğretebilmek için öncelikle öğretimi gerçekleştirilecek olan konu alanında bilgi sahibi olunması </a:t>
            </a:r>
            <a:r>
              <a:rPr lang="tr-TR" dirty="0" smtClean="0"/>
              <a:t>beklenir.</a:t>
            </a:r>
            <a:endParaRPr lang="tr-TR" dirty="0"/>
          </a:p>
        </p:txBody>
      </p:sp>
      <p:sp>
        <p:nvSpPr>
          <p:cNvPr id="5" name="Unvan 1"/>
          <p:cNvSpPr txBox="1">
            <a:spLocks/>
          </p:cNvSpPr>
          <p:nvPr/>
        </p:nvSpPr>
        <p:spPr>
          <a:xfrm>
            <a:off x="939387" y="432580"/>
            <a:ext cx="10213376" cy="124926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b="1" i="1" dirty="0" smtClean="0"/>
              <a:t>KONU ALANI BİLGİSİ</a:t>
            </a:r>
            <a:endParaRPr lang="tr-TR" sz="3200" b="1" i="1" dirty="0"/>
          </a:p>
        </p:txBody>
      </p:sp>
    </p:spTree>
    <p:extLst>
      <p:ext uri="{BB962C8B-B14F-4D97-AF65-F5344CB8AC3E}">
        <p14:creationId xmlns:p14="http://schemas.microsoft.com/office/powerpoint/2010/main" val="339684312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1"/>
          <p:cNvSpPr txBox="1">
            <a:spLocks/>
          </p:cNvSpPr>
          <p:nvPr/>
        </p:nvSpPr>
        <p:spPr>
          <a:xfrm>
            <a:off x="409903" y="280353"/>
            <a:ext cx="10873443" cy="1280433"/>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b="1" i="1" dirty="0" smtClean="0"/>
              <a:t> ÖĞRENME-ÖĞRETME SÜRECİNİ PLANLAMA VE UYGULAMA</a:t>
            </a:r>
            <a:endParaRPr lang="tr-TR" sz="3200" b="1" i="1" dirty="0"/>
          </a:p>
        </p:txBody>
      </p:sp>
      <p:sp>
        <p:nvSpPr>
          <p:cNvPr id="2" name="İçerik Yer Tutucusu 1"/>
          <p:cNvSpPr>
            <a:spLocks noGrp="1"/>
          </p:cNvSpPr>
          <p:nvPr>
            <p:ph idx="1"/>
          </p:nvPr>
        </p:nvSpPr>
        <p:spPr>
          <a:xfrm>
            <a:off x="409902" y="1891862"/>
            <a:ext cx="11288111" cy="4619297"/>
          </a:xfrm>
          <a:noFill/>
          <a:ln>
            <a:noFill/>
          </a:ln>
        </p:spPr>
        <p:style>
          <a:lnRef idx="0">
            <a:scrgbClr r="0" g="0" b="0"/>
          </a:lnRef>
          <a:fillRef idx="0">
            <a:scrgbClr r="0" g="0" b="0"/>
          </a:fillRef>
          <a:effectRef idx="0">
            <a:scrgbClr r="0" g="0" b="0"/>
          </a:effectRef>
          <a:fontRef idx="minor">
            <a:schemeClr val="dk1"/>
          </a:fontRef>
        </p:style>
        <p:txBody>
          <a:bodyPr>
            <a:noAutofit/>
          </a:bodyPr>
          <a:lstStyle/>
          <a:p>
            <a:pPr marL="0" indent="0">
              <a:buNone/>
            </a:pPr>
            <a:r>
              <a:rPr lang="tr-TR" dirty="0" smtClean="0"/>
              <a:t>Ders </a:t>
            </a:r>
            <a:r>
              <a:rPr lang="tr-TR" dirty="0"/>
              <a:t>öncesinde planlama ve hazırlık çalışmalarıyla öğrenme-öğretme süreci bir bütün olarak düşünülür. Bu süreçte öğrencilerin özellikleri, yaşı, öğrenme hızı, </a:t>
            </a:r>
            <a:r>
              <a:rPr lang="tr-TR" dirty="0" err="1"/>
              <a:t>hazırbulunuşluk</a:t>
            </a:r>
            <a:r>
              <a:rPr lang="tr-TR" dirty="0"/>
              <a:t> seviyeleri gibi pek çok değişken dikkate alınır. Öğrenme-öğretme sürecinin planlanması öğretimin niteliğini doğrudan etkilemektedir</a:t>
            </a:r>
            <a:r>
              <a:rPr lang="tr-TR" dirty="0" smtClean="0"/>
              <a:t>.</a:t>
            </a:r>
          </a:p>
          <a:p>
            <a:pPr marL="0" indent="0">
              <a:buNone/>
            </a:pPr>
            <a:endParaRPr lang="tr-TR" dirty="0" smtClean="0"/>
          </a:p>
          <a:p>
            <a:pPr marL="0" indent="0">
              <a:buNone/>
            </a:pPr>
            <a:endParaRPr lang="tr-TR" dirty="0" smtClean="0"/>
          </a:p>
          <a:p>
            <a:pPr marL="0" indent="0">
              <a:buNone/>
            </a:pPr>
            <a:r>
              <a:rPr lang="tr-TR" u="sng" dirty="0" smtClean="0"/>
              <a:t> </a:t>
            </a:r>
            <a:r>
              <a:rPr lang="tr-TR" u="sng" dirty="0"/>
              <a:t>Çünkü etkili bir hazırlık ve planlama süreci ile;     </a:t>
            </a:r>
          </a:p>
          <a:p>
            <a:pPr lvl="0"/>
            <a:r>
              <a:rPr lang="tr-TR" dirty="0"/>
              <a:t>Derse ayrılan süre etkili kullanılır,</a:t>
            </a:r>
          </a:p>
          <a:p>
            <a:pPr lvl="0"/>
            <a:r>
              <a:rPr lang="tr-TR" dirty="0"/>
              <a:t>Ders verimli geçer ve etkili öğrenme gerçekleşir, </a:t>
            </a:r>
          </a:p>
          <a:p>
            <a:pPr lvl="0"/>
            <a:r>
              <a:rPr lang="tr-TR" dirty="0"/>
              <a:t>Öğretmenin konuyu farklı boyutlarla sunması sağlanır</a:t>
            </a:r>
            <a:r>
              <a:rPr lang="tr-TR" dirty="0" smtClean="0"/>
              <a:t>,</a:t>
            </a:r>
            <a:endParaRPr lang="tr-TR" dirty="0"/>
          </a:p>
        </p:txBody>
      </p:sp>
    </p:spTree>
    <p:extLst>
      <p:ext uri="{BB962C8B-B14F-4D97-AF65-F5344CB8AC3E}">
        <p14:creationId xmlns:p14="http://schemas.microsoft.com/office/powerpoint/2010/main" val="113958902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1"/>
          <p:cNvSpPr txBox="1">
            <a:spLocks/>
          </p:cNvSpPr>
          <p:nvPr/>
        </p:nvSpPr>
        <p:spPr>
          <a:xfrm>
            <a:off x="392040" y="185760"/>
            <a:ext cx="10873443" cy="1280433"/>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b="1" i="1" dirty="0" smtClean="0"/>
              <a:t> ÖĞRENME-ÖĞRETME SÜRECİNİ PLANLAMA VE UYGULAMA</a:t>
            </a:r>
            <a:endParaRPr lang="tr-TR" sz="3200" b="1" i="1" dirty="0"/>
          </a:p>
        </p:txBody>
      </p:sp>
      <p:sp>
        <p:nvSpPr>
          <p:cNvPr id="2" name="İçerik Yer Tutucusu 1"/>
          <p:cNvSpPr>
            <a:spLocks noGrp="1"/>
          </p:cNvSpPr>
          <p:nvPr>
            <p:ph idx="1"/>
          </p:nvPr>
        </p:nvSpPr>
        <p:spPr>
          <a:xfrm>
            <a:off x="835573" y="2459421"/>
            <a:ext cx="9711559" cy="3422041"/>
          </a:xfrm>
          <a:noFill/>
          <a:ln>
            <a:noFill/>
          </a:ln>
        </p:spPr>
        <p:style>
          <a:lnRef idx="0">
            <a:scrgbClr r="0" g="0" b="0"/>
          </a:lnRef>
          <a:fillRef idx="0">
            <a:scrgbClr r="0" g="0" b="0"/>
          </a:fillRef>
          <a:effectRef idx="0">
            <a:scrgbClr r="0" g="0" b="0"/>
          </a:effectRef>
          <a:fontRef idx="minor">
            <a:schemeClr val="dk1"/>
          </a:fontRef>
        </p:style>
        <p:txBody>
          <a:bodyPr>
            <a:noAutofit/>
          </a:bodyPr>
          <a:lstStyle/>
          <a:p>
            <a:pPr lvl="0"/>
            <a:r>
              <a:rPr lang="tr-TR" dirty="0"/>
              <a:t>Konuyla ilgili farklı kaynaklar derste paylaşılır,</a:t>
            </a:r>
          </a:p>
          <a:p>
            <a:pPr lvl="0"/>
            <a:r>
              <a:rPr lang="tr-TR" dirty="0"/>
              <a:t>Öğrencilerin aktif olmalarını sağlayacak etkinlikler planlanır,</a:t>
            </a:r>
          </a:p>
          <a:p>
            <a:pPr lvl="0"/>
            <a:r>
              <a:rPr lang="tr-TR" dirty="0" smtClean="0"/>
              <a:t>Öğrencilerin </a:t>
            </a:r>
            <a:r>
              <a:rPr lang="tr-TR" dirty="0"/>
              <a:t>grup çalışmaları gerçekleştirmelerine fırsat verilir,</a:t>
            </a:r>
          </a:p>
          <a:p>
            <a:pPr lvl="0"/>
            <a:r>
              <a:rPr lang="tr-TR" dirty="0"/>
              <a:t>Öğrenme-öğretme sürecinde farklı yöntem ve teknikler uygulanır,</a:t>
            </a:r>
          </a:p>
          <a:p>
            <a:pPr lvl="0"/>
            <a:r>
              <a:rPr lang="tr-TR" dirty="0"/>
              <a:t>Öğrencilerin farklı tür materyallerle etkileşim kurması sağlanır,</a:t>
            </a:r>
          </a:p>
          <a:p>
            <a:pPr lvl="0"/>
            <a:r>
              <a:rPr lang="tr-TR" dirty="0"/>
              <a:t>Öğretimi olumsuz etkileyebilecek unsurların önlemi alınır.</a:t>
            </a:r>
          </a:p>
          <a:p>
            <a:endParaRPr lang="tr-TR" sz="1800" dirty="0"/>
          </a:p>
        </p:txBody>
      </p:sp>
    </p:spTree>
    <p:extLst>
      <p:ext uri="{BB962C8B-B14F-4D97-AF65-F5344CB8AC3E}">
        <p14:creationId xmlns:p14="http://schemas.microsoft.com/office/powerpoint/2010/main" val="74697938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4994" y="2100813"/>
            <a:ext cx="10633116" cy="3937380"/>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just">
              <a:lnSpc>
                <a:spcPct val="150000"/>
              </a:lnSpc>
            </a:pPr>
            <a:r>
              <a:rPr lang="tr-TR" dirty="0" smtClean="0"/>
              <a:t>Etkili </a:t>
            </a:r>
            <a:r>
              <a:rPr lang="tr-TR" dirty="0"/>
              <a:t>öğretmenler aynı zamanda kendisini sürekli geliştirerek etkili öğrenenlerdir. Etkili öğretmenler, öğrenme - öğretme sürecinde gerçekleştirilen uygulamalardan yararlanarak kendilerini geliştirmeye çalışırlar. Sınıf içindeki yaklaşımları, tutum ve davranışları boyutlarında sürekli öz değerlendirme yaparlar, diğer bir ifadeyle yansıtıcı düşünürler. </a:t>
            </a:r>
          </a:p>
        </p:txBody>
      </p:sp>
      <p:sp>
        <p:nvSpPr>
          <p:cNvPr id="5" name="Unvan 1"/>
          <p:cNvSpPr txBox="1">
            <a:spLocks/>
          </p:cNvSpPr>
          <p:nvPr/>
        </p:nvSpPr>
        <p:spPr>
          <a:xfrm>
            <a:off x="865005" y="378373"/>
            <a:ext cx="10155091" cy="1045754"/>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b="1" i="1" dirty="0" smtClean="0"/>
              <a:t>YANSITICI UYGULAMA</a:t>
            </a:r>
            <a:endParaRPr lang="tr-TR" sz="3200" b="1" i="1" dirty="0"/>
          </a:p>
        </p:txBody>
      </p:sp>
    </p:spTree>
    <p:extLst>
      <p:ext uri="{BB962C8B-B14F-4D97-AF65-F5344CB8AC3E}">
        <p14:creationId xmlns:p14="http://schemas.microsoft.com/office/powerpoint/2010/main" val="41601205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8637" y="1507773"/>
            <a:ext cx="11741625" cy="5239868"/>
          </a:xfrm>
        </p:spPr>
        <p:txBody>
          <a:bodyPr>
            <a:normAutofit/>
          </a:bodyPr>
          <a:lstStyle/>
          <a:p>
            <a:pPr algn="just">
              <a:lnSpc>
                <a:spcPct val="150000"/>
              </a:lnSpc>
            </a:pPr>
            <a:r>
              <a:rPr lang="tr-TR" dirty="0" smtClean="0">
                <a:solidFill>
                  <a:schemeClr val="bg1"/>
                </a:solidFill>
              </a:rPr>
              <a:t>Etkili </a:t>
            </a:r>
            <a:r>
              <a:rPr lang="tr-TR" dirty="0">
                <a:solidFill>
                  <a:schemeClr val="bg1"/>
                </a:solidFill>
              </a:rPr>
              <a:t>bir öğretmen, iyi bir sınıf yönetimi yeterliliğine sahip </a:t>
            </a:r>
            <a:r>
              <a:rPr lang="tr-TR" dirty="0" smtClean="0">
                <a:solidFill>
                  <a:schemeClr val="bg1"/>
                </a:solidFill>
              </a:rPr>
              <a:t>olmalıdır.</a:t>
            </a:r>
          </a:p>
          <a:p>
            <a:pPr marL="0" indent="0" algn="just">
              <a:lnSpc>
                <a:spcPct val="150000"/>
              </a:lnSpc>
              <a:buNone/>
            </a:pPr>
            <a:r>
              <a:rPr lang="tr-TR" u="sng" dirty="0" smtClean="0">
                <a:solidFill>
                  <a:schemeClr val="bg1"/>
                </a:solidFill>
              </a:rPr>
              <a:t>Öğretmenin sınıf yönetimi becerileri;</a:t>
            </a:r>
          </a:p>
          <a:p>
            <a:pPr algn="just">
              <a:lnSpc>
                <a:spcPct val="150000"/>
              </a:lnSpc>
              <a:buFont typeface="Wingdings" panose="05000000000000000000" pitchFamily="2" charset="2"/>
              <a:buChar char="q"/>
            </a:pPr>
            <a:r>
              <a:rPr lang="tr-TR" dirty="0" smtClean="0">
                <a:solidFill>
                  <a:schemeClr val="bg1"/>
                </a:solidFill>
              </a:rPr>
              <a:t>Öğretmenin </a:t>
            </a:r>
            <a:r>
              <a:rPr lang="tr-TR" dirty="0">
                <a:solidFill>
                  <a:schemeClr val="bg1"/>
                </a:solidFill>
              </a:rPr>
              <a:t>sınıfta öğrenmeye elverişli bir ortam oluşturabilmesi, </a:t>
            </a:r>
          </a:p>
          <a:p>
            <a:pPr algn="just">
              <a:lnSpc>
                <a:spcPct val="150000"/>
              </a:lnSpc>
              <a:buFont typeface="Wingdings" panose="05000000000000000000" pitchFamily="2" charset="2"/>
              <a:buChar char="q"/>
            </a:pPr>
            <a:r>
              <a:rPr lang="tr-TR" dirty="0" smtClean="0">
                <a:solidFill>
                  <a:schemeClr val="bg1"/>
                </a:solidFill>
              </a:rPr>
              <a:t>fiziksel </a:t>
            </a:r>
            <a:r>
              <a:rPr lang="tr-TR" dirty="0">
                <a:solidFill>
                  <a:schemeClr val="bg1"/>
                </a:solidFill>
              </a:rPr>
              <a:t>düzenlemeleri öğrenmeyi kolaylaştıracak şekilde </a:t>
            </a:r>
            <a:r>
              <a:rPr lang="tr-TR" dirty="0" smtClean="0">
                <a:solidFill>
                  <a:schemeClr val="bg1"/>
                </a:solidFill>
              </a:rPr>
              <a:t>gerçekleştirmesi, öğretimin </a:t>
            </a:r>
            <a:r>
              <a:rPr lang="tr-TR" dirty="0">
                <a:solidFill>
                  <a:schemeClr val="bg1"/>
                </a:solidFill>
              </a:rPr>
              <a:t>akışını kontrol edebilmesi, </a:t>
            </a:r>
          </a:p>
          <a:p>
            <a:pPr algn="just">
              <a:lnSpc>
                <a:spcPct val="150000"/>
              </a:lnSpc>
              <a:buFont typeface="Wingdings" panose="05000000000000000000" pitchFamily="2" charset="2"/>
              <a:buChar char="q"/>
            </a:pPr>
            <a:r>
              <a:rPr lang="tr-TR" dirty="0" smtClean="0">
                <a:solidFill>
                  <a:schemeClr val="bg1"/>
                </a:solidFill>
              </a:rPr>
              <a:t>zaman </a:t>
            </a:r>
            <a:r>
              <a:rPr lang="tr-TR" dirty="0">
                <a:solidFill>
                  <a:schemeClr val="bg1"/>
                </a:solidFill>
              </a:rPr>
              <a:t>yönetimi konusundaki yeterlikleri, </a:t>
            </a:r>
          </a:p>
          <a:p>
            <a:pPr algn="just">
              <a:lnSpc>
                <a:spcPct val="150000"/>
              </a:lnSpc>
              <a:buFont typeface="Wingdings" panose="05000000000000000000" pitchFamily="2" charset="2"/>
              <a:buChar char="q"/>
            </a:pPr>
            <a:r>
              <a:rPr lang="tr-TR" dirty="0" smtClean="0">
                <a:solidFill>
                  <a:schemeClr val="bg1"/>
                </a:solidFill>
              </a:rPr>
              <a:t>sınıf </a:t>
            </a:r>
            <a:r>
              <a:rPr lang="tr-TR" dirty="0">
                <a:solidFill>
                  <a:schemeClr val="bg1"/>
                </a:solidFill>
              </a:rPr>
              <a:t>içi ilişkileri düzenleyebilmesi ve belirlenen kurallarla yönetebilmesi, öğrencinin motivasyonunu </a:t>
            </a:r>
            <a:r>
              <a:rPr lang="tr-TR" dirty="0" smtClean="0">
                <a:solidFill>
                  <a:schemeClr val="bg1"/>
                </a:solidFill>
              </a:rPr>
              <a:t>sağlayabilmesidir.</a:t>
            </a:r>
          </a:p>
          <a:p>
            <a:pPr algn="just">
              <a:lnSpc>
                <a:spcPct val="150000"/>
              </a:lnSpc>
            </a:pPr>
            <a:endParaRPr lang="tr-TR" dirty="0">
              <a:solidFill>
                <a:schemeClr val="bg1"/>
              </a:solidFill>
            </a:endParaRPr>
          </a:p>
        </p:txBody>
      </p:sp>
      <p:sp>
        <p:nvSpPr>
          <p:cNvPr id="5" name="Unvan 1"/>
          <p:cNvSpPr txBox="1">
            <a:spLocks/>
          </p:cNvSpPr>
          <p:nvPr/>
        </p:nvSpPr>
        <p:spPr>
          <a:xfrm>
            <a:off x="847142" y="278062"/>
            <a:ext cx="9983769" cy="1014710"/>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b="1" i="1" dirty="0" smtClean="0"/>
              <a:t>SINIF YÖNETİMİ</a:t>
            </a:r>
            <a:endParaRPr lang="tr-TR" sz="3200" b="1" i="1" dirty="0"/>
          </a:p>
        </p:txBody>
      </p:sp>
    </p:spTree>
    <p:extLst>
      <p:ext uri="{BB962C8B-B14F-4D97-AF65-F5344CB8AC3E}">
        <p14:creationId xmlns:p14="http://schemas.microsoft.com/office/powerpoint/2010/main" val="180343299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1"/>
          <p:cNvSpPr txBox="1">
            <a:spLocks/>
          </p:cNvSpPr>
          <p:nvPr/>
        </p:nvSpPr>
        <p:spPr>
          <a:xfrm>
            <a:off x="1158615" y="260535"/>
            <a:ext cx="10218153" cy="1144833"/>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lnSpc>
                <a:spcPct val="150000"/>
              </a:lnSpc>
            </a:pPr>
            <a:r>
              <a:rPr lang="tr-TR" sz="3200" b="1" i="1" dirty="0" smtClean="0"/>
              <a:t>İLETİŞİM VE BEDEN DİLİ</a:t>
            </a:r>
            <a:endParaRPr lang="tr-TR" sz="3200" b="1" i="1" dirty="0"/>
          </a:p>
        </p:txBody>
      </p:sp>
      <p:sp>
        <p:nvSpPr>
          <p:cNvPr id="2" name="İçerik Yer Tutucusu 1"/>
          <p:cNvSpPr>
            <a:spLocks noGrp="1"/>
          </p:cNvSpPr>
          <p:nvPr>
            <p:ph idx="1"/>
          </p:nvPr>
        </p:nvSpPr>
        <p:spPr>
          <a:xfrm>
            <a:off x="316208" y="1911204"/>
            <a:ext cx="11902966" cy="3559431"/>
          </a:xfrm>
        </p:spPr>
        <p:txBody>
          <a:bodyPr>
            <a:noAutofit/>
          </a:bodyPr>
          <a:lstStyle/>
          <a:p>
            <a:r>
              <a:rPr lang="tr-TR" dirty="0">
                <a:solidFill>
                  <a:schemeClr val="bg1"/>
                </a:solidFill>
              </a:rPr>
              <a:t>Eğitim ve öğretimin sağlıklı bir şekilde gerçekleştirilebilmesi özellikle öğretmenlerle öğrenciler, yöneticiler ve diğer çalışanlar arasında etkili iletişimin kurulmasını </a:t>
            </a:r>
            <a:r>
              <a:rPr lang="tr-TR" dirty="0" smtClean="0">
                <a:solidFill>
                  <a:schemeClr val="bg1"/>
                </a:solidFill>
              </a:rPr>
              <a:t>gerektirir.</a:t>
            </a:r>
          </a:p>
          <a:p>
            <a:endParaRPr lang="tr-TR" dirty="0" smtClean="0">
              <a:solidFill>
                <a:schemeClr val="bg1"/>
              </a:solidFill>
            </a:endParaRPr>
          </a:p>
          <a:p>
            <a:r>
              <a:rPr lang="tr-TR" dirty="0" smtClean="0">
                <a:solidFill>
                  <a:schemeClr val="bg1"/>
                </a:solidFill>
              </a:rPr>
              <a:t>Temelde </a:t>
            </a:r>
            <a:r>
              <a:rPr lang="tr-TR" dirty="0">
                <a:solidFill>
                  <a:schemeClr val="bg1"/>
                </a:solidFill>
              </a:rPr>
              <a:t>etkili öğretmenler iyi birer uzman oldukları kadar mükemmel birer iletişimci de olmalıdırlar. Öğretmenler bu becerilerini problem çözmeyi kolaylaştırmada, demokratik kararların alınmasında ve çatışmaların çözümünde </a:t>
            </a:r>
            <a:r>
              <a:rPr lang="tr-TR" dirty="0" smtClean="0">
                <a:solidFill>
                  <a:schemeClr val="bg1"/>
                </a:solidFill>
              </a:rPr>
              <a:t>kullanmalıdırlar.</a:t>
            </a:r>
          </a:p>
        </p:txBody>
      </p:sp>
    </p:spTree>
    <p:extLst>
      <p:ext uri="{BB962C8B-B14F-4D97-AF65-F5344CB8AC3E}">
        <p14:creationId xmlns:p14="http://schemas.microsoft.com/office/powerpoint/2010/main" val="354779207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979" y="2049517"/>
            <a:ext cx="10704787" cy="3231932"/>
          </a:xfrm>
          <a:noFill/>
          <a:ln>
            <a:noFill/>
          </a:ln>
        </p:spPr>
        <p:style>
          <a:lnRef idx="0">
            <a:scrgbClr r="0" g="0" b="0"/>
          </a:lnRef>
          <a:fillRef idx="0">
            <a:scrgbClr r="0" g="0" b="0"/>
          </a:fillRef>
          <a:effectRef idx="0">
            <a:scrgbClr r="0" g="0" b="0"/>
          </a:effectRef>
          <a:fontRef idx="minor">
            <a:schemeClr val="dk1"/>
          </a:fontRef>
        </p:style>
        <p:txBody>
          <a:bodyPr>
            <a:normAutofit/>
          </a:bodyPr>
          <a:lstStyle/>
          <a:p>
            <a:r>
              <a:rPr lang="tr-TR" dirty="0" smtClean="0"/>
              <a:t>Sözlük </a:t>
            </a:r>
            <a:r>
              <a:rPr lang="tr-TR" dirty="0"/>
              <a:t>anlamı kılavuzluk olan rehberliğin bugüne kadar birçok tanımı yapılmıştır</a:t>
            </a:r>
            <a:r>
              <a:rPr lang="tr-TR" dirty="0" smtClean="0"/>
              <a:t>.</a:t>
            </a:r>
          </a:p>
          <a:p>
            <a:endParaRPr lang="tr-TR" dirty="0" smtClean="0"/>
          </a:p>
          <a:p>
            <a:r>
              <a:rPr lang="tr-TR" dirty="0" smtClean="0"/>
              <a:t> Rehberlik, </a:t>
            </a:r>
            <a:r>
              <a:rPr lang="tr-TR" dirty="0"/>
              <a:t>bir insanın başka bir insana ya da gruba yardımı, bireyin kendini anlaması ve çevreye uyumu; bireysel sorunları çözmesi, doğru karar vermede bireye yardım etme gibi noktalar ağırlık taşımaktadır. Bu ortak noktalara dikkat edildiğinde rehberlik, öğretme-öğrenme sürecinin geliştirilmesi için öğrencilere yapılan yardımı ifade etmektedir. </a:t>
            </a:r>
          </a:p>
        </p:txBody>
      </p:sp>
      <p:sp>
        <p:nvSpPr>
          <p:cNvPr id="5" name="Unvan 1"/>
          <p:cNvSpPr txBox="1">
            <a:spLocks/>
          </p:cNvSpPr>
          <p:nvPr/>
        </p:nvSpPr>
        <p:spPr>
          <a:xfrm>
            <a:off x="984295" y="416877"/>
            <a:ext cx="10218153" cy="1144833"/>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b="1" i="1" dirty="0" smtClean="0"/>
              <a:t> REHBERLİK</a:t>
            </a:r>
            <a:endParaRPr lang="tr-TR" sz="3200" b="1" i="1" dirty="0"/>
          </a:p>
        </p:txBody>
      </p:sp>
    </p:spTree>
    <p:extLst>
      <p:ext uri="{BB962C8B-B14F-4D97-AF65-F5344CB8AC3E}">
        <p14:creationId xmlns:p14="http://schemas.microsoft.com/office/powerpoint/2010/main" val="390257376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3541" y="2903332"/>
            <a:ext cx="11511770" cy="3229454"/>
          </a:xfrm>
          <a:noFill/>
          <a:ln>
            <a:noFill/>
          </a:ln>
        </p:spPr>
        <p:style>
          <a:lnRef idx="0">
            <a:scrgbClr r="0" g="0" b="0"/>
          </a:lnRef>
          <a:fillRef idx="0">
            <a:scrgbClr r="0" g="0" b="0"/>
          </a:fillRef>
          <a:effectRef idx="0">
            <a:scrgbClr r="0" g="0" b="0"/>
          </a:effectRef>
          <a:fontRef idx="minor">
            <a:schemeClr val="dk1"/>
          </a:fontRef>
        </p:style>
        <p:txBody>
          <a:bodyPr>
            <a:normAutofit/>
          </a:bodyPr>
          <a:lstStyle/>
          <a:p>
            <a:pPr marL="0" indent="0" algn="just">
              <a:lnSpc>
                <a:spcPct val="150000"/>
              </a:lnSpc>
              <a:buNone/>
            </a:pPr>
            <a:r>
              <a:rPr lang="tr-TR" sz="2800" dirty="0" smtClean="0">
                <a:solidFill>
                  <a:schemeClr val="bg1"/>
                </a:solidFill>
                <a:effectLst/>
              </a:rPr>
              <a:t>Türkiye </a:t>
            </a:r>
            <a:r>
              <a:rPr lang="tr-TR" sz="2800" dirty="0">
                <a:solidFill>
                  <a:schemeClr val="bg1"/>
                </a:solidFill>
                <a:effectLst/>
              </a:rPr>
              <a:t>Cumhuriyeti, kuruluşundan itibaren öğretmenlere önemli </a:t>
            </a:r>
            <a:r>
              <a:rPr lang="tr-TR" sz="2800" dirty="0" smtClean="0">
                <a:solidFill>
                  <a:schemeClr val="bg1"/>
                </a:solidFill>
                <a:effectLst/>
              </a:rPr>
              <a:t>bir </a:t>
            </a:r>
            <a:r>
              <a:rPr lang="tr-TR" sz="2800" dirty="0">
                <a:solidFill>
                  <a:schemeClr val="bg1"/>
                </a:solidFill>
                <a:effectLst/>
              </a:rPr>
              <a:t>rol biçmiştir. Hem yeni Cumhuriyetin ideolojisinin aktarılması hem de modern toplumun inşası için öğretmenler önemli bir değişim aktörü olarak </a:t>
            </a:r>
            <a:r>
              <a:rPr lang="tr-TR" sz="2800" dirty="0" smtClean="0">
                <a:solidFill>
                  <a:schemeClr val="bg1"/>
                </a:solidFill>
                <a:effectLst/>
              </a:rPr>
              <a:t>görülmüştür.</a:t>
            </a:r>
            <a:endParaRPr lang="tr-TR" sz="2800" dirty="0">
              <a:solidFill>
                <a:schemeClr val="bg1"/>
              </a:solidFill>
            </a:endParaRPr>
          </a:p>
        </p:txBody>
      </p:sp>
      <p:sp>
        <p:nvSpPr>
          <p:cNvPr id="7" name="Unvan 1"/>
          <p:cNvSpPr txBox="1">
            <a:spLocks/>
          </p:cNvSpPr>
          <p:nvPr/>
        </p:nvSpPr>
        <p:spPr>
          <a:xfrm>
            <a:off x="2321731" y="536177"/>
            <a:ext cx="8024648" cy="1367860"/>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lnSpcReduction="10000"/>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sz="4400" dirty="0"/>
              <a:t>BİR MESLEK OLARAK ÖĞRETMENLİK</a:t>
            </a:r>
            <a:endParaRPr lang="tr-TR" sz="4400" b="1" dirty="0">
              <a:latin typeface="Calibri" panose="020F0502020204030204" pitchFamily="34" charset="0"/>
              <a:ea typeface="+mn-ea"/>
              <a:cs typeface="+mn-cs"/>
            </a:endParaRPr>
          </a:p>
        </p:txBody>
      </p:sp>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15571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979" y="2049517"/>
            <a:ext cx="10767849" cy="3925614"/>
          </a:xfrm>
          <a:noFill/>
          <a:ln>
            <a:noFill/>
          </a:ln>
        </p:spPr>
        <p:style>
          <a:lnRef idx="0">
            <a:scrgbClr r="0" g="0" b="0"/>
          </a:lnRef>
          <a:fillRef idx="0">
            <a:scrgbClr r="0" g="0" b="0"/>
          </a:fillRef>
          <a:effectRef idx="0">
            <a:scrgbClr r="0" g="0" b="0"/>
          </a:effectRef>
          <a:fontRef idx="minor">
            <a:schemeClr val="dk1"/>
          </a:fontRef>
        </p:style>
        <p:txBody>
          <a:bodyPr>
            <a:normAutofit/>
          </a:bodyPr>
          <a:lstStyle/>
          <a:p>
            <a:endParaRPr lang="tr-TR" dirty="0" smtClean="0"/>
          </a:p>
          <a:p>
            <a:r>
              <a:rPr lang="tr-TR" dirty="0" smtClean="0"/>
              <a:t>Bu </a:t>
            </a:r>
            <a:r>
              <a:rPr lang="tr-TR" dirty="0"/>
              <a:t>hizmet alanının amacı, okuldaki yönetici ve öğretmenlerin daha yeterli ve ortak bir anlayışa sahip olmasının ve böylece okuldaki çalışmalarda bu anlayışın esas alınmasını ve tüm olanakların bu anlayışa uygun bir biçimde kullanılmasını sağlamaktır. </a:t>
            </a:r>
            <a:endParaRPr lang="tr-TR" dirty="0" smtClean="0"/>
          </a:p>
          <a:p>
            <a:r>
              <a:rPr lang="tr-TR" dirty="0" smtClean="0"/>
              <a:t>Diğer </a:t>
            </a:r>
            <a:r>
              <a:rPr lang="tr-TR" dirty="0"/>
              <a:t>bir deyişle Psikolojik danışman ile öğrencinin eğitimi ve yetiştirilmesi ile ilgili bir ya da daha fazla sayıda kişinin (öğretmen, yönetici, veli) işbirliği içinde öğrencinin gelişmesine yönelik olarak </a:t>
            </a:r>
            <a:r>
              <a:rPr lang="tr-TR" dirty="0" smtClean="0"/>
              <a:t>kurdukları </a:t>
            </a:r>
            <a:r>
              <a:rPr lang="tr-TR" dirty="0"/>
              <a:t>yardım </a:t>
            </a:r>
            <a:r>
              <a:rPr lang="tr-TR" dirty="0" smtClean="0"/>
              <a:t>ilişkisidir.</a:t>
            </a:r>
            <a:endParaRPr lang="tr-TR" dirty="0"/>
          </a:p>
        </p:txBody>
      </p:sp>
      <p:sp>
        <p:nvSpPr>
          <p:cNvPr id="5" name="Unvan 1"/>
          <p:cNvSpPr txBox="1">
            <a:spLocks/>
          </p:cNvSpPr>
          <p:nvPr/>
        </p:nvSpPr>
        <p:spPr>
          <a:xfrm>
            <a:off x="984295" y="416877"/>
            <a:ext cx="10218153" cy="1144833"/>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b="1" i="1" dirty="0" smtClean="0"/>
              <a:t> </a:t>
            </a:r>
            <a:r>
              <a:rPr lang="tr-TR" sz="3200" dirty="0" smtClean="0"/>
              <a:t> </a:t>
            </a:r>
            <a:r>
              <a:rPr lang="tr-TR" sz="3200" b="1" dirty="0"/>
              <a:t>Konsültasyon (Müşavirlik-Danışma) Hizmetleri</a:t>
            </a:r>
          </a:p>
          <a:p>
            <a:pPr algn="ctr"/>
            <a:endParaRPr lang="tr-TR" sz="3200" b="1" i="1" dirty="0"/>
          </a:p>
        </p:txBody>
      </p:sp>
    </p:spTree>
    <p:extLst>
      <p:ext uri="{BB962C8B-B14F-4D97-AF65-F5344CB8AC3E}">
        <p14:creationId xmlns:p14="http://schemas.microsoft.com/office/powerpoint/2010/main" val="25590615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421" y="1797268"/>
            <a:ext cx="11710247" cy="3169477"/>
          </a:xfrm>
          <a:noFill/>
          <a:ln>
            <a:noFill/>
          </a:ln>
        </p:spPr>
        <p:style>
          <a:lnRef idx="0">
            <a:scrgbClr r="0" g="0" b="0"/>
          </a:lnRef>
          <a:fillRef idx="0">
            <a:scrgbClr r="0" g="0" b="0"/>
          </a:fillRef>
          <a:effectRef idx="0">
            <a:scrgbClr r="0" g="0" b="0"/>
          </a:effectRef>
          <a:fontRef idx="minor">
            <a:schemeClr val="dk1"/>
          </a:fontRef>
        </p:style>
        <p:txBody>
          <a:bodyPr>
            <a:normAutofit/>
          </a:bodyPr>
          <a:lstStyle/>
          <a:p>
            <a:r>
              <a:rPr lang="tr-TR" dirty="0" smtClean="0"/>
              <a:t>Öğretim</a:t>
            </a:r>
            <a:r>
              <a:rPr lang="tr-TR" dirty="0"/>
              <a:t>, planlı ve amaçlı bir süreç olduğuna göre ölçme ve değerlendirme öğretim sürecinin vazgeçilmez bir parçasıdır. Öğretimin olduğu her yerde kuşkusuz ölçme ve değerlendirmeye ihtiyaç duyulmaktadır. Sınavlar, öğretmen görüşleri, gözlem formları, projeler, performans ödevleri vb. pek çok araçla öğrenci başarısı belirlenmeye çalışılmaktadır. Ölçme ve değerlendirmenin olmadığı bir öğretimden söz edilemez. </a:t>
            </a:r>
          </a:p>
        </p:txBody>
      </p:sp>
      <p:sp>
        <p:nvSpPr>
          <p:cNvPr id="5" name="Unvan 1"/>
          <p:cNvSpPr txBox="1">
            <a:spLocks/>
          </p:cNvSpPr>
          <p:nvPr/>
        </p:nvSpPr>
        <p:spPr>
          <a:xfrm>
            <a:off x="746046" y="357748"/>
            <a:ext cx="10218153" cy="1144833"/>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b="1" i="1" dirty="0" smtClean="0"/>
              <a:t>ÖLÇME VE DEĞERLENDİRME</a:t>
            </a:r>
            <a:endParaRPr lang="tr-TR" sz="3200" b="1" i="1" dirty="0"/>
          </a:p>
        </p:txBody>
      </p:sp>
      <p:pic>
        <p:nvPicPr>
          <p:cNvPr id="6" name="Resim 5"/>
          <p:cNvPicPr/>
          <p:nvPr/>
        </p:nvPicPr>
        <p:blipFill>
          <a:blip r:embed="rId2" cstate="print"/>
          <a:srcRect/>
          <a:stretch>
            <a:fillRect/>
          </a:stretch>
        </p:blipFill>
        <p:spPr bwMode="auto">
          <a:xfrm>
            <a:off x="5006617" y="3878318"/>
            <a:ext cx="5957582" cy="2509552"/>
          </a:xfrm>
          <a:prstGeom prst="rect">
            <a:avLst/>
          </a:prstGeom>
          <a:noFill/>
          <a:ln w="9525">
            <a:noFill/>
            <a:miter lim="800000"/>
            <a:headEnd/>
            <a:tailEnd/>
          </a:ln>
        </p:spPr>
      </p:pic>
    </p:spTree>
    <p:extLst>
      <p:ext uri="{BB962C8B-B14F-4D97-AF65-F5344CB8AC3E}">
        <p14:creationId xmlns:p14="http://schemas.microsoft.com/office/powerpoint/2010/main" val="1411537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4138" y="1711943"/>
            <a:ext cx="10473370" cy="4673091"/>
          </a:xfrm>
          <a:noFill/>
          <a:ln>
            <a:noFill/>
          </a:ln>
        </p:spPr>
        <p:style>
          <a:lnRef idx="0">
            <a:scrgbClr r="0" g="0" b="0"/>
          </a:lnRef>
          <a:fillRef idx="0">
            <a:scrgbClr r="0" g="0" b="0"/>
          </a:fillRef>
          <a:effectRef idx="0">
            <a:scrgbClr r="0" g="0" b="0"/>
          </a:effectRef>
          <a:fontRef idx="minor">
            <a:schemeClr val="dk1"/>
          </a:fontRef>
        </p:style>
        <p:txBody>
          <a:bodyPr>
            <a:normAutofit/>
          </a:bodyPr>
          <a:lstStyle/>
          <a:p>
            <a:r>
              <a:rPr lang="tr-TR" dirty="0" smtClean="0"/>
              <a:t>Öğretmenden </a:t>
            </a:r>
            <a:r>
              <a:rPr lang="tr-TR" dirty="0"/>
              <a:t>beklenen sadece belirli bir alanda uzmanlık bilgisine sahip olması değil, olayları, insanı, toplumu ve dünyayı ilgilendiren bir takım sorunları görebilmesi ve bunlar için çözüm yolları </a:t>
            </a:r>
            <a:r>
              <a:rPr lang="tr-TR" dirty="0" smtClean="0"/>
              <a:t>düşünebilmesidir.</a:t>
            </a:r>
          </a:p>
          <a:p>
            <a:endParaRPr lang="tr-TR" dirty="0" smtClean="0"/>
          </a:p>
          <a:p>
            <a:r>
              <a:rPr lang="tr-TR" dirty="0" smtClean="0"/>
              <a:t>Öğretmenlerin</a:t>
            </a:r>
            <a:r>
              <a:rPr lang="tr-TR" dirty="0"/>
              <a:t>, özellikle lisans öğrenimlerini tamamladıktan sonra üniversitelerin ilgili bölüm ve fakültelerine devam ederek insan bilimleri, sosyal bilimler, kültür bilimleri olarak nitelendirilen felsefe, sosyoloji, güzel sanatlar gibi alanlarda seminerlere katılmaları, sertifika almaları, lisansüstü programlara devam etmeleri vb. etkinliklere devam etmek yoluyla genel bir bakış açısına sahip olmaları ve olumlu bir dünyanın kurulmasına öncülük etmeleri beklenmektedir.</a:t>
            </a:r>
          </a:p>
          <a:p>
            <a:endParaRPr lang="tr-TR" dirty="0"/>
          </a:p>
        </p:txBody>
      </p:sp>
      <p:sp>
        <p:nvSpPr>
          <p:cNvPr id="5" name="Unvan 1"/>
          <p:cNvSpPr txBox="1">
            <a:spLocks/>
          </p:cNvSpPr>
          <p:nvPr/>
        </p:nvSpPr>
        <p:spPr>
          <a:xfrm>
            <a:off x="649355" y="301393"/>
            <a:ext cx="10218153" cy="1144833"/>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b="1" i="1" dirty="0" smtClean="0"/>
              <a:t>GENEL KÜLTÜR</a:t>
            </a:r>
            <a:endParaRPr lang="tr-TR" sz="3200" b="1" i="1" dirty="0"/>
          </a:p>
        </p:txBody>
      </p:sp>
    </p:spTree>
    <p:extLst>
      <p:ext uri="{BB962C8B-B14F-4D97-AF65-F5344CB8AC3E}">
        <p14:creationId xmlns:p14="http://schemas.microsoft.com/office/powerpoint/2010/main" val="152542044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Dikdörtgen 6"/>
          <p:cNvSpPr/>
          <p:nvPr/>
        </p:nvSpPr>
        <p:spPr>
          <a:xfrm>
            <a:off x="446502" y="4387052"/>
            <a:ext cx="10862441" cy="1384995"/>
          </a:xfrm>
          <a:prstGeom prst="rect">
            <a:avLst/>
          </a:prstGeom>
          <a:blipFill>
            <a:blip r:embed="rId2">
              <a:alphaModFix amt="97000"/>
            </a:blip>
            <a:tile tx="0" ty="0" sx="100000" sy="100000" flip="none" algn="tl"/>
          </a:blipFill>
        </p:spPr>
        <p:style>
          <a:lnRef idx="1">
            <a:schemeClr val="accent4"/>
          </a:lnRef>
          <a:fillRef idx="3">
            <a:schemeClr val="accent4"/>
          </a:fillRef>
          <a:effectRef idx="2">
            <a:schemeClr val="accent4"/>
          </a:effectRef>
          <a:fontRef idx="minor">
            <a:schemeClr val="lt1"/>
          </a:fontRef>
        </p:style>
        <p:txBody>
          <a:bodyPr wrap="square" anchor="ctr">
            <a:spAutoFit/>
          </a:bodyPr>
          <a:lstStyle/>
          <a:p>
            <a:pPr algn="ctr">
              <a:lnSpc>
                <a:spcPct val="150000"/>
              </a:lnSpc>
            </a:pPr>
            <a:r>
              <a:rPr lang="tr-TR" sz="2800" b="1" spc="300" dirty="0" smtClean="0">
                <a:solidFill>
                  <a:schemeClr val="bg1"/>
                </a:solidFill>
                <a:latin typeface="Times New Roman" panose="02020603050405020304" pitchFamily="18" charset="0"/>
                <a:cs typeface="Times New Roman" panose="02020603050405020304" pitchFamily="18" charset="0"/>
              </a:rPr>
              <a:t>ÖĞRETMEN PERFORMANSI</a:t>
            </a:r>
          </a:p>
          <a:p>
            <a:pPr algn="ctr">
              <a:lnSpc>
                <a:spcPct val="150000"/>
              </a:lnSpc>
            </a:pPr>
            <a:r>
              <a:rPr lang="tr-TR" sz="2800" b="1" spc="300" dirty="0" smtClean="0">
                <a:solidFill>
                  <a:schemeClr val="bg1"/>
                </a:solidFill>
                <a:latin typeface="Times New Roman" panose="02020603050405020304" pitchFamily="18" charset="0"/>
                <a:cs typeface="Times New Roman" panose="02020603050405020304" pitchFamily="18" charset="0"/>
              </a:rPr>
              <a:t> DEĞERLENDİRME</a:t>
            </a:r>
          </a:p>
        </p:txBody>
      </p:sp>
      <p:pic>
        <p:nvPicPr>
          <p:cNvPr id="2" name="Picture 2" descr="https://tedmem.org/wp-content/uploads/2018/04/ogretmen-performans-degerlendirme-im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4280" y="721197"/>
            <a:ext cx="7402110" cy="350395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FATMA KARAV\Desktop\about-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KARAMAN / ERMENEK - Ermenek İmam Hatip Ortaokulu"/>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7739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95176" y="2084623"/>
            <a:ext cx="9613861" cy="4079693"/>
          </a:xfrm>
          <a:noFill/>
          <a:ln>
            <a:noFill/>
          </a:ln>
        </p:spPr>
        <p:style>
          <a:lnRef idx="0">
            <a:scrgbClr r="0" g="0" b="0"/>
          </a:lnRef>
          <a:fillRef idx="0">
            <a:scrgbClr r="0" g="0" b="0"/>
          </a:fillRef>
          <a:effectRef idx="0">
            <a:scrgbClr r="0" g="0" b="0"/>
          </a:effectRef>
          <a:fontRef idx="minor">
            <a:schemeClr val="dk1"/>
          </a:fontRef>
        </p:style>
        <p:txBody>
          <a:bodyPr/>
          <a:lstStyle/>
          <a:p>
            <a:pPr>
              <a:buFont typeface="Wingdings" panose="05000000000000000000" pitchFamily="2" charset="2"/>
              <a:buChar char="Ø"/>
            </a:pPr>
            <a:r>
              <a:rPr lang="tr-TR" dirty="0" smtClean="0"/>
              <a:t>Öğretmenlerin </a:t>
            </a:r>
            <a:r>
              <a:rPr lang="tr-TR" dirty="0"/>
              <a:t>mesleklerini gerçekleştirirken harcadıkları çabalar ve bu çabalardan elde edilen başarı ve verimliliğin tespit edilmesi </a:t>
            </a:r>
            <a:endParaRPr lang="tr-TR" dirty="0" smtClean="0"/>
          </a:p>
          <a:p>
            <a:pPr>
              <a:buFont typeface="Wingdings" panose="05000000000000000000" pitchFamily="2" charset="2"/>
              <a:buChar char="Ø"/>
            </a:pPr>
            <a:endParaRPr lang="tr-TR" dirty="0" smtClean="0"/>
          </a:p>
          <a:p>
            <a:pPr>
              <a:buFont typeface="Wingdings" panose="05000000000000000000" pitchFamily="2" charset="2"/>
              <a:buChar char="Ø"/>
            </a:pPr>
            <a:r>
              <a:rPr lang="tr-TR" dirty="0" smtClean="0"/>
              <a:t>Öğretmenlerin </a:t>
            </a:r>
            <a:r>
              <a:rPr lang="tr-TR" dirty="0"/>
              <a:t>mesleklerini gerçekleştirirken gelişime açık alanlarının belirlenerek öğretmen gelişim sistemi içerisinde bu alanlara yönelik gelişimlerinin </a:t>
            </a:r>
            <a:r>
              <a:rPr lang="tr-TR" dirty="0" smtClean="0"/>
              <a:t>sağlanması</a:t>
            </a:r>
          </a:p>
          <a:p>
            <a:pPr>
              <a:buFont typeface="Wingdings" panose="05000000000000000000" pitchFamily="2" charset="2"/>
              <a:buChar char="Ø"/>
            </a:pPr>
            <a:endParaRPr lang="tr-TR" dirty="0" smtClean="0"/>
          </a:p>
          <a:p>
            <a:pPr>
              <a:buFont typeface="Wingdings" panose="05000000000000000000" pitchFamily="2" charset="2"/>
              <a:buChar char="Ø"/>
            </a:pPr>
            <a:r>
              <a:rPr lang="tr-TR" dirty="0" smtClean="0"/>
              <a:t> Öğretmenlerin </a:t>
            </a:r>
            <a:r>
              <a:rPr lang="tr-TR" dirty="0"/>
              <a:t>başarı ve verimliliğine yönelik ödüllendirme sistemi ve yapısı oluşturulması</a:t>
            </a:r>
          </a:p>
        </p:txBody>
      </p:sp>
      <p:sp>
        <p:nvSpPr>
          <p:cNvPr id="5" name="Unvan 1"/>
          <p:cNvSpPr txBox="1">
            <a:spLocks noGrp="1"/>
          </p:cNvSpPr>
          <p:nvPr>
            <p:ph type="title"/>
          </p:nvPr>
        </p:nvSpPr>
        <p:spPr>
          <a:xfrm>
            <a:off x="2122698" y="380480"/>
            <a:ext cx="8213134" cy="1154400"/>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dirty="0"/>
              <a:t>ÖĞRETMEN </a:t>
            </a:r>
            <a:r>
              <a:rPr lang="tr-TR" sz="3200" dirty="0" smtClean="0"/>
              <a:t>PERFORMANS DEĞERLENDİRME AMAÇLARI</a:t>
            </a:r>
            <a:endParaRPr lang="tr-TR" sz="3200" b="1" i="1" dirty="0"/>
          </a:p>
        </p:txBody>
      </p:sp>
      <p:pic>
        <p:nvPicPr>
          <p:cNvPr id="6"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176118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8503" y="178644"/>
            <a:ext cx="8548550" cy="6442873"/>
          </a:xfrm>
        </p:spPr>
      </p:pic>
    </p:spTree>
    <p:extLst>
      <p:ext uri="{BB962C8B-B14F-4D97-AF65-F5344CB8AC3E}">
        <p14:creationId xmlns:p14="http://schemas.microsoft.com/office/powerpoint/2010/main" val="13733763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0321" y="2336873"/>
            <a:ext cx="10639320" cy="3922038"/>
          </a:xfrm>
          <a:noFill/>
          <a:ln>
            <a:noFill/>
          </a:ln>
        </p:spPr>
        <p:style>
          <a:lnRef idx="0">
            <a:scrgbClr r="0" g="0" b="0"/>
          </a:lnRef>
          <a:fillRef idx="0">
            <a:scrgbClr r="0" g="0" b="0"/>
          </a:fillRef>
          <a:effectRef idx="0">
            <a:scrgbClr r="0" g="0" b="0"/>
          </a:effectRef>
          <a:fontRef idx="minor">
            <a:schemeClr val="dk1"/>
          </a:fontRef>
        </p:style>
        <p:txBody>
          <a:bodyPr>
            <a:normAutofit/>
          </a:bodyPr>
          <a:lstStyle/>
          <a:p>
            <a:pPr>
              <a:buFont typeface="Wingdings" panose="05000000000000000000" pitchFamily="2" charset="2"/>
              <a:buChar char="Ø"/>
            </a:pPr>
            <a:r>
              <a:rPr lang="tr-TR" dirty="0" smtClean="0"/>
              <a:t>Türkiye’de </a:t>
            </a:r>
            <a:r>
              <a:rPr lang="tr-TR" dirty="0"/>
              <a:t>öğretmen performans değerlendirme sisteminde hesap verebilirlikten ziyade gelişim amaçlı izlemeyi kullanma çabasında olunmalıdır. </a:t>
            </a:r>
            <a:endParaRPr lang="tr-TR" dirty="0" smtClean="0"/>
          </a:p>
          <a:p>
            <a:pPr>
              <a:buFont typeface="Wingdings" panose="05000000000000000000" pitchFamily="2" charset="2"/>
              <a:buChar char="Ø"/>
            </a:pPr>
            <a:r>
              <a:rPr lang="tr-TR" dirty="0" smtClean="0"/>
              <a:t>Bu </a:t>
            </a:r>
            <a:r>
              <a:rPr lang="tr-TR" dirty="0"/>
              <a:t>noktada önerilecek sistemde ataması yapılan öğretmenlerin gelişimsel olarak performansları ele alınmalı ve öğretmen değerlendirmesi gelişimsel amaçlı kullanılmalıdır. </a:t>
            </a:r>
            <a:endParaRPr lang="tr-TR" dirty="0" smtClean="0"/>
          </a:p>
          <a:p>
            <a:pPr>
              <a:buFont typeface="Wingdings" panose="05000000000000000000" pitchFamily="2" charset="2"/>
              <a:buChar char="Ø"/>
            </a:pPr>
            <a:r>
              <a:rPr lang="tr-TR" dirty="0" smtClean="0"/>
              <a:t>Ayrıca </a:t>
            </a:r>
            <a:r>
              <a:rPr lang="tr-TR" dirty="0"/>
              <a:t>değerlendirme ifadesinin olumsuz algı oluşturabileceği düşünüldüğünde sürecin işleyişi ve isminin değiştirilerek “öğretmen performans değerlendirmesi” yerine “öğretmen performans geliştirme süreci” olarak isimlendirilen bir yapı oluşturulması gerekmektedir. </a:t>
            </a:r>
          </a:p>
        </p:txBody>
      </p:sp>
      <p:sp>
        <p:nvSpPr>
          <p:cNvPr id="5" name="Unvan 1"/>
          <p:cNvSpPr txBox="1">
            <a:spLocks noGrp="1"/>
          </p:cNvSpPr>
          <p:nvPr>
            <p:ph type="title"/>
          </p:nvPr>
        </p:nvSpPr>
        <p:spPr>
          <a:xfrm>
            <a:off x="2128345" y="335293"/>
            <a:ext cx="8182303" cy="132380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dirty="0"/>
              <a:t>ÖĞRETMEN </a:t>
            </a:r>
            <a:r>
              <a:rPr lang="tr-TR" sz="3200" dirty="0" smtClean="0"/>
              <a:t>PERFORMANS DEĞERLENDİRME</a:t>
            </a:r>
            <a:endParaRPr lang="tr-TR" sz="3200" b="1" i="1" dirty="0"/>
          </a:p>
        </p:txBody>
      </p:sp>
      <p:pic>
        <p:nvPicPr>
          <p:cNvPr id="6"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55509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1891" y="2279504"/>
            <a:ext cx="11872522" cy="4294717"/>
          </a:xfrm>
          <a:noFill/>
          <a:ln>
            <a:noFill/>
          </a:ln>
        </p:spPr>
        <p:style>
          <a:lnRef idx="0">
            <a:scrgbClr r="0" g="0" b="0"/>
          </a:lnRef>
          <a:fillRef idx="0">
            <a:scrgbClr r="0" g="0" b="0"/>
          </a:fillRef>
          <a:effectRef idx="0">
            <a:scrgbClr r="0" g="0" b="0"/>
          </a:effectRef>
          <a:fontRef idx="minor">
            <a:schemeClr val="dk1"/>
          </a:fontRef>
        </p:style>
        <p:txBody>
          <a:bodyPr>
            <a:normAutofit/>
          </a:bodyPr>
          <a:lstStyle/>
          <a:p>
            <a:pPr marL="0" indent="0" algn="just">
              <a:buNone/>
            </a:pPr>
            <a:r>
              <a:rPr lang="tr-TR" dirty="0" smtClean="0"/>
              <a:t>				Öğretmen </a:t>
            </a:r>
            <a:r>
              <a:rPr lang="tr-TR" dirty="0"/>
              <a:t>görüşleri </a:t>
            </a:r>
            <a:r>
              <a:rPr lang="tr-TR" dirty="0" smtClean="0"/>
              <a:t>doğrultusunda,</a:t>
            </a:r>
          </a:p>
          <a:p>
            <a:pPr marL="0" indent="0" algn="ctr">
              <a:buNone/>
            </a:pPr>
            <a:r>
              <a:rPr lang="tr-TR" u="sng" dirty="0" smtClean="0"/>
              <a:t>Lider Okul </a:t>
            </a:r>
            <a:r>
              <a:rPr lang="tr-TR" u="sng" dirty="0"/>
              <a:t>Y</a:t>
            </a:r>
            <a:r>
              <a:rPr lang="tr-TR" u="sng" dirty="0" smtClean="0"/>
              <a:t>öneticilerinin </a:t>
            </a:r>
            <a:r>
              <a:rPr lang="tr-TR" u="sng" dirty="0"/>
              <a:t>Y</a:t>
            </a:r>
            <a:r>
              <a:rPr lang="tr-TR" u="sng" dirty="0" smtClean="0"/>
              <a:t>öneticilik </a:t>
            </a:r>
            <a:r>
              <a:rPr lang="tr-TR" u="sng" dirty="0"/>
              <a:t>Ö</a:t>
            </a:r>
            <a:r>
              <a:rPr lang="tr-TR" u="sng" dirty="0" smtClean="0"/>
              <a:t>zellikleri</a:t>
            </a:r>
          </a:p>
          <a:p>
            <a:pPr algn="ctr"/>
            <a:r>
              <a:rPr lang="tr-TR" dirty="0" smtClean="0"/>
              <a:t> Lider,</a:t>
            </a:r>
          </a:p>
          <a:p>
            <a:pPr algn="ctr"/>
            <a:r>
              <a:rPr lang="tr-TR" dirty="0" smtClean="0"/>
              <a:t> </a:t>
            </a:r>
            <a:r>
              <a:rPr lang="tr-TR" dirty="0"/>
              <a:t>K</a:t>
            </a:r>
            <a:r>
              <a:rPr lang="tr-TR" dirty="0" smtClean="0"/>
              <a:t>ararlı</a:t>
            </a:r>
            <a:r>
              <a:rPr lang="tr-TR" dirty="0"/>
              <a:t>, </a:t>
            </a:r>
            <a:endParaRPr lang="tr-TR" dirty="0" smtClean="0"/>
          </a:p>
          <a:p>
            <a:pPr algn="ctr"/>
            <a:r>
              <a:rPr lang="tr-TR" dirty="0"/>
              <a:t>L</a:t>
            </a:r>
            <a:r>
              <a:rPr lang="tr-TR" dirty="0" smtClean="0"/>
              <a:t>iyakat </a:t>
            </a:r>
            <a:r>
              <a:rPr lang="tr-TR" dirty="0"/>
              <a:t>sahibi, </a:t>
            </a:r>
            <a:endParaRPr lang="tr-TR" dirty="0" smtClean="0"/>
          </a:p>
          <a:p>
            <a:pPr algn="ctr"/>
            <a:r>
              <a:rPr lang="tr-TR" dirty="0"/>
              <a:t>K</a:t>
            </a:r>
            <a:r>
              <a:rPr lang="tr-TR" dirty="0" smtClean="0"/>
              <a:t>riz </a:t>
            </a:r>
            <a:r>
              <a:rPr lang="tr-TR" dirty="0"/>
              <a:t>yönetebilen, </a:t>
            </a:r>
            <a:endParaRPr lang="tr-TR" dirty="0" smtClean="0"/>
          </a:p>
          <a:p>
            <a:pPr algn="ctr"/>
            <a:r>
              <a:rPr lang="tr-TR" dirty="0"/>
              <a:t>P</a:t>
            </a:r>
            <a:r>
              <a:rPr lang="tr-TR" dirty="0" smtClean="0"/>
              <a:t>lanlı,</a:t>
            </a:r>
          </a:p>
          <a:p>
            <a:pPr algn="ctr"/>
            <a:r>
              <a:rPr lang="tr-TR" dirty="0" smtClean="0"/>
              <a:t> </a:t>
            </a:r>
            <a:r>
              <a:rPr lang="tr-TR" dirty="0"/>
              <a:t>İ</a:t>
            </a:r>
            <a:r>
              <a:rPr lang="tr-TR" dirty="0" smtClean="0"/>
              <a:t>şbirlikçi</a:t>
            </a:r>
            <a:r>
              <a:rPr lang="tr-TR" dirty="0"/>
              <a:t>, </a:t>
            </a:r>
            <a:endParaRPr lang="tr-TR" dirty="0" smtClean="0"/>
          </a:p>
          <a:p>
            <a:pPr algn="ctr"/>
            <a:r>
              <a:rPr lang="tr-TR" dirty="0"/>
              <a:t>G</a:t>
            </a:r>
            <a:r>
              <a:rPr lang="tr-TR" dirty="0" smtClean="0"/>
              <a:t>irişimci</a:t>
            </a:r>
          </a:p>
        </p:txBody>
      </p:sp>
      <p:sp>
        <p:nvSpPr>
          <p:cNvPr id="7" name="Unvan 1"/>
          <p:cNvSpPr txBox="1">
            <a:spLocks/>
          </p:cNvSpPr>
          <p:nvPr/>
        </p:nvSpPr>
        <p:spPr>
          <a:xfrm>
            <a:off x="2207172" y="362607"/>
            <a:ext cx="7977352" cy="139911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dirty="0" smtClean="0"/>
              <a:t>LİDER </a:t>
            </a:r>
            <a:r>
              <a:rPr lang="tr-TR" sz="3200" dirty="0"/>
              <a:t>OKUL </a:t>
            </a:r>
            <a:r>
              <a:rPr lang="tr-TR" sz="3200" dirty="0" smtClean="0"/>
              <a:t>YÖNETİCİLERİ ÖZELLİKLERİ </a:t>
            </a:r>
            <a:endParaRPr lang="tr-TR" sz="3200" b="1" i="1" dirty="0"/>
          </a:p>
        </p:txBody>
      </p:sp>
      <p:pic>
        <p:nvPicPr>
          <p:cNvPr id="8"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08067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4138" y="2184910"/>
            <a:ext cx="11493062" cy="4515436"/>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just"/>
            <a:endParaRPr lang="tr-TR" dirty="0" smtClean="0"/>
          </a:p>
          <a:p>
            <a:pPr marL="0" indent="0" algn="just">
              <a:buNone/>
            </a:pPr>
            <a:r>
              <a:rPr lang="tr-TR" dirty="0" smtClean="0"/>
              <a:t>Yöneticilerin</a:t>
            </a:r>
            <a:r>
              <a:rPr lang="tr-TR" dirty="0"/>
              <a:t>, liderlik özellikleri sergilemeleri ve grup üyelerini peşinden sürüklemeleri gerekmektedir. Bu nedenle okul </a:t>
            </a:r>
            <a:r>
              <a:rPr lang="tr-TR" dirty="0" smtClean="0"/>
              <a:t>yöneticilerinin;</a:t>
            </a:r>
          </a:p>
          <a:p>
            <a:pPr marL="0" indent="0" algn="just">
              <a:buNone/>
            </a:pPr>
            <a:endParaRPr lang="tr-TR" dirty="0" smtClean="0"/>
          </a:p>
          <a:p>
            <a:pPr algn="just"/>
            <a:r>
              <a:rPr lang="tr-TR" dirty="0"/>
              <a:t>G</a:t>
            </a:r>
            <a:r>
              <a:rPr lang="tr-TR" dirty="0" smtClean="0"/>
              <a:t>elişime </a:t>
            </a:r>
            <a:r>
              <a:rPr lang="tr-TR" dirty="0"/>
              <a:t>ve değişime açık olmaları, </a:t>
            </a:r>
            <a:endParaRPr lang="tr-TR" dirty="0" smtClean="0"/>
          </a:p>
          <a:p>
            <a:pPr algn="just"/>
            <a:r>
              <a:rPr lang="tr-TR" dirty="0"/>
              <a:t>Y</a:t>
            </a:r>
            <a:r>
              <a:rPr lang="tr-TR" dirty="0" smtClean="0"/>
              <a:t>etkilerini </a:t>
            </a:r>
            <a:r>
              <a:rPr lang="tr-TR" dirty="0"/>
              <a:t>çalışanları ile paylaşmaları, </a:t>
            </a:r>
            <a:endParaRPr lang="tr-TR" dirty="0" smtClean="0"/>
          </a:p>
          <a:p>
            <a:pPr algn="just"/>
            <a:r>
              <a:rPr lang="tr-TR" dirty="0"/>
              <a:t>İ</a:t>
            </a:r>
            <a:r>
              <a:rPr lang="tr-TR" dirty="0" smtClean="0"/>
              <a:t>şbirliği </a:t>
            </a:r>
            <a:r>
              <a:rPr lang="tr-TR" dirty="0"/>
              <a:t>içinde hareket etmeleri</a:t>
            </a:r>
            <a:r>
              <a:rPr lang="tr-TR" dirty="0" smtClean="0"/>
              <a:t>,</a:t>
            </a:r>
          </a:p>
          <a:p>
            <a:pPr algn="just"/>
            <a:r>
              <a:rPr lang="tr-TR" dirty="0" smtClean="0"/>
              <a:t>Tutarlı </a:t>
            </a:r>
            <a:r>
              <a:rPr lang="tr-TR" dirty="0"/>
              <a:t>davranışlar sergilemeleri</a:t>
            </a:r>
            <a:r>
              <a:rPr lang="tr-TR" dirty="0" smtClean="0"/>
              <a:t>,</a:t>
            </a:r>
          </a:p>
          <a:p>
            <a:pPr algn="just"/>
            <a:r>
              <a:rPr lang="tr-TR" dirty="0" smtClean="0"/>
              <a:t>Eleştiriye </a:t>
            </a:r>
            <a:r>
              <a:rPr lang="tr-TR" dirty="0"/>
              <a:t>açık olmaları, </a:t>
            </a:r>
            <a:endParaRPr lang="tr-TR" dirty="0" smtClean="0"/>
          </a:p>
          <a:p>
            <a:pPr algn="just"/>
            <a:r>
              <a:rPr lang="tr-TR" dirty="0"/>
              <a:t>Ç</a:t>
            </a:r>
            <a:r>
              <a:rPr lang="tr-TR" dirty="0" smtClean="0"/>
              <a:t>alışanlarına </a:t>
            </a:r>
            <a:r>
              <a:rPr lang="tr-TR" dirty="0"/>
              <a:t>saygı </a:t>
            </a:r>
            <a:r>
              <a:rPr lang="tr-TR" dirty="0" smtClean="0"/>
              <a:t>duymaları</a:t>
            </a:r>
            <a:r>
              <a:rPr lang="tr-TR" dirty="0"/>
              <a:t> </a:t>
            </a:r>
            <a:r>
              <a:rPr lang="tr-TR" dirty="0" smtClean="0"/>
              <a:t>gerekmektedir.</a:t>
            </a:r>
          </a:p>
        </p:txBody>
      </p:sp>
      <p:sp>
        <p:nvSpPr>
          <p:cNvPr id="5" name="Unvan 1"/>
          <p:cNvSpPr txBox="1">
            <a:spLocks/>
          </p:cNvSpPr>
          <p:nvPr/>
        </p:nvSpPr>
        <p:spPr>
          <a:xfrm>
            <a:off x="2207172" y="362607"/>
            <a:ext cx="7977352" cy="139911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dirty="0" smtClean="0"/>
              <a:t>LİDER </a:t>
            </a:r>
            <a:r>
              <a:rPr lang="tr-TR" sz="3200" dirty="0"/>
              <a:t>OKUL </a:t>
            </a:r>
            <a:r>
              <a:rPr lang="tr-TR" sz="3200" dirty="0" smtClean="0"/>
              <a:t>YÖNETİCİLERİ ÖZELLİKLERİ </a:t>
            </a:r>
            <a:endParaRPr lang="tr-TR" sz="3200" b="1" i="1" dirty="0"/>
          </a:p>
        </p:txBody>
      </p:sp>
      <p:pic>
        <p:nvPicPr>
          <p:cNvPr id="6"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69128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4138" y="2184910"/>
            <a:ext cx="11493062" cy="4515436"/>
          </a:xfrm>
          <a:noFill/>
          <a:ln>
            <a:noFill/>
          </a:ln>
        </p:spPr>
        <p:style>
          <a:lnRef idx="0">
            <a:scrgbClr r="0" g="0" b="0"/>
          </a:lnRef>
          <a:fillRef idx="0">
            <a:scrgbClr r="0" g="0" b="0"/>
          </a:fillRef>
          <a:effectRef idx="0">
            <a:scrgbClr r="0" g="0" b="0"/>
          </a:effectRef>
          <a:fontRef idx="minor">
            <a:schemeClr val="dk1"/>
          </a:fontRef>
        </p:style>
        <p:txBody>
          <a:bodyPr>
            <a:normAutofit/>
          </a:bodyPr>
          <a:lstStyle/>
          <a:p>
            <a:pPr algn="just"/>
            <a:endParaRPr lang="tr-TR" dirty="0" smtClean="0"/>
          </a:p>
          <a:p>
            <a:pPr algn="just"/>
            <a:endParaRPr lang="tr-TR" dirty="0"/>
          </a:p>
          <a:p>
            <a:pPr algn="just"/>
            <a:r>
              <a:rPr lang="tr-TR" dirty="0"/>
              <a:t>S</a:t>
            </a:r>
            <a:r>
              <a:rPr lang="tr-TR" dirty="0" smtClean="0"/>
              <a:t>orun </a:t>
            </a:r>
            <a:r>
              <a:rPr lang="tr-TR" dirty="0"/>
              <a:t>çözme yeteneğine sahip </a:t>
            </a:r>
            <a:r>
              <a:rPr lang="tr-TR" dirty="0" smtClean="0"/>
              <a:t>olmalıdır.</a:t>
            </a:r>
          </a:p>
          <a:p>
            <a:pPr algn="just"/>
            <a:r>
              <a:rPr lang="tr-TR" dirty="0"/>
              <a:t>F</a:t>
            </a:r>
            <a:r>
              <a:rPr lang="tr-TR" dirty="0" smtClean="0"/>
              <a:t>arklı </a:t>
            </a:r>
            <a:r>
              <a:rPr lang="tr-TR" dirty="0"/>
              <a:t>düşüncelere önem vermeleri gerekmektedir.</a:t>
            </a:r>
            <a:endParaRPr lang="tr-TR" dirty="0" smtClean="0"/>
          </a:p>
          <a:p>
            <a:pPr algn="just"/>
            <a:r>
              <a:rPr lang="tr-TR" dirty="0" smtClean="0"/>
              <a:t>Okul </a:t>
            </a:r>
            <a:r>
              <a:rPr lang="tr-TR" dirty="0"/>
              <a:t>yöneticileri davranışları ile öğretmenlerine rol model </a:t>
            </a:r>
            <a:r>
              <a:rPr lang="tr-TR" dirty="0" smtClean="0"/>
              <a:t>olmalıdır.</a:t>
            </a:r>
          </a:p>
          <a:p>
            <a:pPr algn="just"/>
            <a:r>
              <a:rPr lang="tr-TR" dirty="0" smtClean="0"/>
              <a:t>Öğretmenleri </a:t>
            </a:r>
            <a:r>
              <a:rPr lang="tr-TR" dirty="0"/>
              <a:t>ile ilişkilerinde içten davranmalıdır. </a:t>
            </a:r>
            <a:endParaRPr lang="tr-TR" dirty="0" smtClean="0"/>
          </a:p>
          <a:p>
            <a:pPr algn="just"/>
            <a:r>
              <a:rPr lang="tr-TR" dirty="0" smtClean="0"/>
              <a:t>Kendini </a:t>
            </a:r>
            <a:r>
              <a:rPr lang="tr-TR" dirty="0"/>
              <a:t>ifade edebilme yeteneği olmalı ve objektif davranmalıdır. </a:t>
            </a:r>
          </a:p>
        </p:txBody>
      </p:sp>
      <p:sp>
        <p:nvSpPr>
          <p:cNvPr id="7" name="Unvan 1"/>
          <p:cNvSpPr txBox="1">
            <a:spLocks/>
          </p:cNvSpPr>
          <p:nvPr/>
        </p:nvSpPr>
        <p:spPr>
          <a:xfrm>
            <a:off x="2207172" y="362607"/>
            <a:ext cx="7977352" cy="1399115"/>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3200" dirty="0" smtClean="0"/>
              <a:t>LİDER </a:t>
            </a:r>
            <a:r>
              <a:rPr lang="tr-TR" sz="3200" dirty="0"/>
              <a:t>OKUL </a:t>
            </a:r>
            <a:r>
              <a:rPr lang="tr-TR" sz="3200" dirty="0" smtClean="0"/>
              <a:t>YÖNETİCİLERİ ÖZELLİKLERİ </a:t>
            </a:r>
            <a:endParaRPr lang="tr-TR" sz="3200" b="1" i="1" dirty="0"/>
          </a:p>
        </p:txBody>
      </p:sp>
      <p:pic>
        <p:nvPicPr>
          <p:cNvPr id="8"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708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100163396"/>
              </p:ext>
            </p:extLst>
          </p:nvPr>
        </p:nvGraphicFramePr>
        <p:xfrm>
          <a:off x="701800" y="1340539"/>
          <a:ext cx="10578662" cy="5517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Unvan 1"/>
          <p:cNvSpPr txBox="1">
            <a:spLocks/>
          </p:cNvSpPr>
          <p:nvPr/>
        </p:nvSpPr>
        <p:spPr>
          <a:xfrm>
            <a:off x="701800" y="141890"/>
            <a:ext cx="10578662" cy="946401"/>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b">
            <a:normAutofit fontScale="92500"/>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fontAlgn="b">
              <a:lnSpc>
                <a:spcPct val="100000"/>
              </a:lnSpc>
              <a:spcBef>
                <a:spcPts val="0"/>
              </a:spcBef>
            </a:pPr>
            <a:r>
              <a:rPr lang="tr-TR" dirty="0"/>
              <a:t>ÖĞRETMENLİK MESLEĞİNİN STATÜSÜ</a:t>
            </a:r>
            <a:endParaRPr lang="tr-TR" b="1" dirty="0">
              <a:latin typeface="Calibri" panose="020F0502020204030204" pitchFamily="34" charset="0"/>
              <a:ea typeface="+mn-ea"/>
              <a:cs typeface="+mn-cs"/>
            </a:endParaRPr>
          </a:p>
        </p:txBody>
      </p:sp>
    </p:spTree>
    <p:extLst>
      <p:ext uri="{BB962C8B-B14F-4D97-AF65-F5344CB8AC3E}">
        <p14:creationId xmlns:p14="http://schemas.microsoft.com/office/powerpoint/2010/main" val="357404280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6197" y="3201025"/>
            <a:ext cx="11731005" cy="1758864"/>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chor="t">
            <a:normAutofit fontScale="62500" lnSpcReduction="20000"/>
          </a:bodyPr>
          <a:lstStyle/>
          <a:p>
            <a:pPr marL="0" indent="0">
              <a:buNone/>
            </a:pPr>
            <a:endParaRPr lang="tr-TR" dirty="0" smtClean="0"/>
          </a:p>
          <a:p>
            <a:pPr marL="0" indent="0">
              <a:buNone/>
            </a:pPr>
            <a:endParaRPr lang="tr-TR" dirty="0"/>
          </a:p>
          <a:p>
            <a:pPr marL="0" indent="0">
              <a:buNone/>
            </a:pPr>
            <a:endParaRPr lang="tr-TR" dirty="0" smtClean="0"/>
          </a:p>
          <a:p>
            <a:pPr marL="0" indent="0" algn="ctr">
              <a:buNone/>
            </a:pPr>
            <a:r>
              <a:rPr lang="tr-TR" dirty="0"/>
              <a:t> </a:t>
            </a:r>
            <a:r>
              <a:rPr lang="tr-TR" dirty="0" smtClean="0"/>
              <a:t>   </a:t>
            </a:r>
            <a:r>
              <a:rPr lang="tr-TR" sz="11500" dirty="0">
                <a:solidFill>
                  <a:srgbClr val="0070C0"/>
                </a:solidFill>
              </a:rPr>
              <a:t>TEŞEKKÜRLER</a:t>
            </a:r>
          </a:p>
        </p:txBody>
      </p:sp>
      <p:sp>
        <p:nvSpPr>
          <p:cNvPr id="2" name="Metin kutusu 1"/>
          <p:cNvSpPr txBox="1"/>
          <p:nvPr/>
        </p:nvSpPr>
        <p:spPr>
          <a:xfrm>
            <a:off x="1948218" y="4080457"/>
            <a:ext cx="8134066" cy="523220"/>
          </a:xfrm>
          <a:prstGeom prst="rect">
            <a:avLst/>
          </a:prstGeom>
          <a:noFill/>
        </p:spPr>
        <p:txBody>
          <a:bodyPr wrap="square" rtlCol="0">
            <a:spAutoFit/>
          </a:bodyPr>
          <a:lstStyle/>
          <a:p>
            <a:r>
              <a:rPr lang="tr-TR" sz="2800" b="1" dirty="0">
                <a:solidFill>
                  <a:srgbClr val="FF0000"/>
                </a:solidFill>
              </a:rPr>
              <a:t>         </a:t>
            </a:r>
          </a:p>
        </p:txBody>
      </p:sp>
      <p:graphicFrame>
        <p:nvGraphicFramePr>
          <p:cNvPr id="6" name="Diyagram 5"/>
          <p:cNvGraphicFramePr/>
          <p:nvPr>
            <p:extLst>
              <p:ext uri="{D42A27DB-BD31-4B8C-83A1-F6EECF244321}">
                <p14:modId xmlns:p14="http://schemas.microsoft.com/office/powerpoint/2010/main" val="1556430063"/>
              </p:ext>
            </p:extLst>
          </p:nvPr>
        </p:nvGraphicFramePr>
        <p:xfrm>
          <a:off x="1309280" y="5615001"/>
          <a:ext cx="9739720" cy="103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4" descr="Yönetici Öğretmen Gelişim Programı Kasım Ayı"/>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6542" y="0"/>
            <a:ext cx="5518271" cy="309833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FATMA KARAV\Desktop\about-logo.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KARAMAN / ERMENEK - Ermenek İmam Hatip Ortaokulu"/>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Diyagram 7"/>
          <p:cNvGraphicFramePr/>
          <p:nvPr>
            <p:extLst>
              <p:ext uri="{D42A27DB-BD31-4B8C-83A1-F6EECF244321}">
                <p14:modId xmlns:p14="http://schemas.microsoft.com/office/powerpoint/2010/main" val="3382148570"/>
              </p:ext>
            </p:extLst>
          </p:nvPr>
        </p:nvGraphicFramePr>
        <p:xfrm>
          <a:off x="1398966" y="5574120"/>
          <a:ext cx="8990511" cy="103145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03507986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Unvan 1"/>
          <p:cNvSpPr txBox="1">
            <a:spLocks/>
          </p:cNvSpPr>
          <p:nvPr/>
        </p:nvSpPr>
        <p:spPr>
          <a:xfrm>
            <a:off x="1842467" y="4713890"/>
            <a:ext cx="8294761" cy="1593240"/>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lnSpc>
                <a:spcPct val="150000"/>
              </a:lnSpc>
            </a:pPr>
            <a:r>
              <a:rPr lang="tr-TR" sz="3200" b="1" spc="300" dirty="0">
                <a:solidFill>
                  <a:schemeClr val="bg1"/>
                </a:solidFill>
                <a:latin typeface="Times New Roman" panose="02020603050405020304" pitchFamily="18" charset="0"/>
                <a:cs typeface="Times New Roman" panose="02020603050405020304" pitchFamily="18" charset="0"/>
              </a:rPr>
              <a:t>ÖĞRETMENE </a:t>
            </a:r>
            <a:r>
              <a:rPr lang="tr-TR" sz="3200" b="1" spc="300" dirty="0" smtClean="0">
                <a:solidFill>
                  <a:schemeClr val="bg1"/>
                </a:solidFill>
                <a:latin typeface="Times New Roman" panose="02020603050405020304" pitchFamily="18" charset="0"/>
                <a:cs typeface="Times New Roman" panose="02020603050405020304" pitchFamily="18" charset="0"/>
              </a:rPr>
              <a:t>MENTÖRLÜK,</a:t>
            </a:r>
          </a:p>
          <a:p>
            <a:pPr algn="ctr">
              <a:lnSpc>
                <a:spcPct val="150000"/>
              </a:lnSpc>
            </a:pPr>
            <a:r>
              <a:rPr lang="tr-TR" sz="3200" b="1" spc="300" dirty="0" smtClean="0">
                <a:solidFill>
                  <a:schemeClr val="bg1"/>
                </a:solidFill>
                <a:latin typeface="Times New Roman" panose="02020603050405020304" pitchFamily="18" charset="0"/>
                <a:cs typeface="Times New Roman" panose="02020603050405020304" pitchFamily="18" charset="0"/>
              </a:rPr>
              <a:t>MESLEKİ KOÇLUK </a:t>
            </a:r>
            <a:endParaRPr lang="tr-TR" sz="3200" b="1" spc="300" dirty="0">
              <a:solidFill>
                <a:schemeClr val="bg1"/>
              </a:solidFill>
              <a:latin typeface="Times New Roman" panose="02020603050405020304" pitchFamily="18" charset="0"/>
              <a:cs typeface="Times New Roman" panose="02020603050405020304" pitchFamily="18" charset="0"/>
            </a:endParaRPr>
          </a:p>
        </p:txBody>
      </p:sp>
      <p:pic>
        <p:nvPicPr>
          <p:cNvPr id="2050" name="Picture 2" descr="http://www.dogrucevaptuzla.com/wp-content/uploads/2016/10/m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8" y="740460"/>
            <a:ext cx="6340877" cy="36603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FATMA KARAV\Desktop\about-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0006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0321" y="2746776"/>
            <a:ext cx="10324010" cy="3007638"/>
          </a:xfrm>
          <a:noFill/>
          <a:ln>
            <a:noFill/>
          </a:ln>
        </p:spPr>
        <p:style>
          <a:lnRef idx="0">
            <a:scrgbClr r="0" g="0" b="0"/>
          </a:lnRef>
          <a:fillRef idx="0">
            <a:scrgbClr r="0" g="0" b="0"/>
          </a:fillRef>
          <a:effectRef idx="0">
            <a:scrgbClr r="0" g="0" b="0"/>
          </a:effectRef>
          <a:fontRef idx="minor">
            <a:schemeClr val="dk1"/>
          </a:fontRef>
        </p:style>
        <p:txBody>
          <a:bodyPr anchor="t">
            <a:noAutofit/>
          </a:bodyPr>
          <a:lstStyle/>
          <a:p>
            <a:pPr marL="457200" lvl="1" indent="0" algn="just">
              <a:lnSpc>
                <a:spcPct val="150000"/>
              </a:lnSpc>
              <a:buNone/>
            </a:pPr>
            <a:r>
              <a:rPr lang="tr-TR" sz="2400" dirty="0"/>
              <a:t>Okul deneyimi ve öğretmenlik uygulaması eğitiminde, etkin bir şekilde kullanılırsa </a:t>
            </a:r>
            <a:r>
              <a:rPr lang="tr-TR" sz="2400" dirty="0" smtClean="0"/>
              <a:t>önemli </a:t>
            </a:r>
            <a:r>
              <a:rPr lang="tr-TR" sz="2400" dirty="0"/>
              <a:t>faydalar sağlayacak olan </a:t>
            </a:r>
            <a:r>
              <a:rPr lang="tr-TR" sz="2400" dirty="0" err="1" smtClean="0"/>
              <a:t>mentörluk</a:t>
            </a:r>
            <a:r>
              <a:rPr lang="tr-TR" sz="2400" dirty="0"/>
              <a:t>, gelişmiş ülkelerde 1980’lerden itibaren </a:t>
            </a:r>
            <a:r>
              <a:rPr lang="tr-TR" sz="2400" dirty="0" smtClean="0"/>
              <a:t>kullanılmaya </a:t>
            </a:r>
            <a:r>
              <a:rPr lang="tr-TR" sz="2400" dirty="0"/>
              <a:t>başlanmış, ancak ülkemiz eğitim sistemine yeni giren ve uygulanmaya </a:t>
            </a:r>
            <a:r>
              <a:rPr lang="tr-TR" sz="2400" dirty="0" smtClean="0"/>
              <a:t>çalışılan </a:t>
            </a:r>
            <a:r>
              <a:rPr lang="tr-TR" sz="2400" dirty="0"/>
              <a:t>bir kavramdır </a:t>
            </a:r>
            <a:r>
              <a:rPr lang="tr-TR" sz="2400" dirty="0" smtClean="0"/>
              <a:t>.</a:t>
            </a:r>
          </a:p>
          <a:p>
            <a:pPr marL="457200" lvl="1" indent="0" algn="just">
              <a:lnSpc>
                <a:spcPct val="150000"/>
              </a:lnSpc>
              <a:buNone/>
            </a:pPr>
            <a:endParaRPr lang="tr-TR" dirty="0"/>
          </a:p>
        </p:txBody>
      </p:sp>
      <p:sp>
        <p:nvSpPr>
          <p:cNvPr id="4" name="Unvan 1"/>
          <p:cNvSpPr txBox="1">
            <a:spLocks noGrp="1"/>
          </p:cNvSpPr>
          <p:nvPr>
            <p:ph type="title"/>
          </p:nvPr>
        </p:nvSpPr>
        <p:spPr>
          <a:xfrm>
            <a:off x="2822028" y="602807"/>
            <a:ext cx="6605752" cy="1285039"/>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4000" dirty="0" smtClean="0"/>
              <a:t>ÖĞRETMENE MENTÖRLÜK</a:t>
            </a:r>
            <a:endParaRPr lang="tr-TR" sz="4000" b="1" i="1" dirty="0"/>
          </a:p>
        </p:txBody>
      </p:sp>
      <p:pic>
        <p:nvPicPr>
          <p:cNvPr id="6"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11626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8373" y="2336872"/>
            <a:ext cx="11319641" cy="4331942"/>
          </a:xfrm>
          <a:noFill/>
          <a:ln>
            <a:noFill/>
          </a:ln>
        </p:spPr>
        <p:style>
          <a:lnRef idx="0">
            <a:scrgbClr r="0" g="0" b="0"/>
          </a:lnRef>
          <a:fillRef idx="0">
            <a:scrgbClr r="0" g="0" b="0"/>
          </a:fillRef>
          <a:effectRef idx="0">
            <a:scrgbClr r="0" g="0" b="0"/>
          </a:effectRef>
          <a:fontRef idx="minor">
            <a:schemeClr val="dk1"/>
          </a:fontRef>
        </p:style>
        <p:txBody>
          <a:bodyPr anchor="t">
            <a:noAutofit/>
          </a:bodyPr>
          <a:lstStyle/>
          <a:p>
            <a:pPr marL="457200" lvl="1" indent="0" algn="just">
              <a:lnSpc>
                <a:spcPct val="150000"/>
              </a:lnSpc>
              <a:buNone/>
            </a:pPr>
            <a:r>
              <a:rPr lang="tr-TR" sz="2400" dirty="0" smtClean="0"/>
              <a:t>	Okul </a:t>
            </a:r>
            <a:r>
              <a:rPr lang="tr-TR" sz="2400" dirty="0"/>
              <a:t>deneyimi ve öğretmenlik uygulaması </a:t>
            </a:r>
            <a:r>
              <a:rPr lang="tr-TR" sz="2400" dirty="0" smtClean="0"/>
              <a:t> dersleri </a:t>
            </a:r>
            <a:r>
              <a:rPr lang="tr-TR" sz="2400" dirty="0"/>
              <a:t>esnasında deneyimli bir öğretmenin, öğretmen adayına </a:t>
            </a:r>
            <a:r>
              <a:rPr lang="tr-TR" sz="2400" dirty="0" err="1" smtClean="0"/>
              <a:t>mentör</a:t>
            </a:r>
            <a:r>
              <a:rPr lang="tr-TR" sz="2400" dirty="0" smtClean="0"/>
              <a:t> </a:t>
            </a:r>
            <a:r>
              <a:rPr lang="tr-TR" sz="2400" dirty="0"/>
              <a:t>olarak atandığı </a:t>
            </a:r>
            <a:r>
              <a:rPr lang="tr-TR" sz="2400" dirty="0" smtClean="0"/>
              <a:t>söylenebilir</a:t>
            </a:r>
            <a:r>
              <a:rPr lang="tr-TR" sz="2400" dirty="0"/>
              <a:t>. Bu süreçte öğretmen adaylarının öğretmenlik mesleğinde sahip olması </a:t>
            </a:r>
            <a:r>
              <a:rPr lang="tr-TR" sz="2400" dirty="0" smtClean="0"/>
              <a:t> gereken </a:t>
            </a:r>
            <a:r>
              <a:rPr lang="tr-TR" sz="2400" dirty="0"/>
              <a:t>nitelikleri </a:t>
            </a:r>
            <a:r>
              <a:rPr lang="tr-TR" sz="2400" dirty="0" err="1" smtClean="0"/>
              <a:t>mentör</a:t>
            </a:r>
            <a:r>
              <a:rPr lang="tr-TR" sz="2400" dirty="0" smtClean="0"/>
              <a:t> </a:t>
            </a:r>
            <a:r>
              <a:rPr lang="tr-TR" sz="2400" dirty="0"/>
              <a:t>öğretmenin gözetiminde geliştirmeleri beklenmektedir. </a:t>
            </a:r>
          </a:p>
          <a:p>
            <a:pPr marL="457200" lvl="1" indent="0" algn="just">
              <a:lnSpc>
                <a:spcPct val="150000"/>
              </a:lnSpc>
              <a:buNone/>
            </a:pPr>
            <a:r>
              <a:rPr lang="tr-TR" sz="2400" dirty="0" err="1" smtClean="0"/>
              <a:t>Mentörlüğün</a:t>
            </a:r>
            <a:r>
              <a:rPr lang="tr-TR" sz="2400" dirty="0" smtClean="0"/>
              <a:t> </a:t>
            </a:r>
            <a:r>
              <a:rPr lang="tr-TR" sz="2400" dirty="0"/>
              <a:t>öğretmen adayının eğitiminde kullanılmasıyla eğitim sisteminden elde </a:t>
            </a:r>
            <a:r>
              <a:rPr lang="tr-TR" sz="2400" dirty="0" smtClean="0"/>
              <a:t>edilen </a:t>
            </a:r>
            <a:r>
              <a:rPr lang="tr-TR" sz="2400" dirty="0"/>
              <a:t>verimin arttırılması amaçlanmaktadır. </a:t>
            </a:r>
          </a:p>
          <a:p>
            <a:pPr marL="457200" lvl="1" indent="0" algn="just">
              <a:lnSpc>
                <a:spcPct val="150000"/>
              </a:lnSpc>
              <a:buNone/>
            </a:pPr>
            <a:endParaRPr lang="tr-TR" dirty="0"/>
          </a:p>
        </p:txBody>
      </p:sp>
      <p:sp>
        <p:nvSpPr>
          <p:cNvPr id="14" name="Unvan 1"/>
          <p:cNvSpPr txBox="1">
            <a:spLocks/>
          </p:cNvSpPr>
          <p:nvPr/>
        </p:nvSpPr>
        <p:spPr>
          <a:xfrm>
            <a:off x="2822028" y="602807"/>
            <a:ext cx="6605752" cy="1285039"/>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4000" smtClean="0"/>
              <a:t>ÖĞRETMENE MENTÖRLÜK</a:t>
            </a:r>
            <a:endParaRPr lang="tr-TR" sz="4000" b="1" i="1" dirty="0"/>
          </a:p>
        </p:txBody>
      </p:sp>
      <p:pic>
        <p:nvPicPr>
          <p:cNvPr id="6"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97353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9904" y="2746777"/>
            <a:ext cx="10767848" cy="3023404"/>
          </a:xfrm>
          <a:noFill/>
          <a:ln>
            <a:noFill/>
          </a:ln>
        </p:spPr>
        <p:style>
          <a:lnRef idx="0">
            <a:scrgbClr r="0" g="0" b="0"/>
          </a:lnRef>
          <a:fillRef idx="0">
            <a:scrgbClr r="0" g="0" b="0"/>
          </a:fillRef>
          <a:effectRef idx="0">
            <a:scrgbClr r="0" g="0" b="0"/>
          </a:effectRef>
          <a:fontRef idx="minor">
            <a:schemeClr val="dk1"/>
          </a:fontRef>
        </p:style>
        <p:txBody>
          <a:bodyPr anchor="t">
            <a:noAutofit/>
          </a:bodyPr>
          <a:lstStyle/>
          <a:p>
            <a:pPr marL="457200" lvl="1" indent="0" algn="just">
              <a:lnSpc>
                <a:spcPct val="150000"/>
              </a:lnSpc>
              <a:buNone/>
            </a:pPr>
            <a:r>
              <a:rPr lang="tr-TR" sz="2400" dirty="0" smtClean="0"/>
              <a:t>	</a:t>
            </a:r>
            <a:r>
              <a:rPr lang="tr-TR" sz="2400" dirty="0" err="1" smtClean="0"/>
              <a:t>Mentör</a:t>
            </a:r>
            <a:r>
              <a:rPr lang="tr-TR" sz="2400" dirty="0"/>
              <a:t>,  kendisinden  daha az  deneyime  sahip  meslektaşına  kişisel </a:t>
            </a:r>
            <a:r>
              <a:rPr lang="tr-TR" sz="2400" dirty="0" smtClean="0"/>
              <a:t>ve mesleki destek </a:t>
            </a:r>
            <a:r>
              <a:rPr lang="tr-TR" sz="2400" dirty="0"/>
              <a:t>sağlayıp onu yönlendiren, bilgi, beceri ve tecrübesinden yararlanılmak istenen deneyimli kişi</a:t>
            </a:r>
            <a:r>
              <a:rPr lang="tr-TR" sz="2400" dirty="0" smtClean="0"/>
              <a:t>, </a:t>
            </a:r>
            <a:r>
              <a:rPr lang="tr-TR" sz="2400" dirty="0" err="1"/>
              <a:t>mente</a:t>
            </a:r>
            <a:r>
              <a:rPr lang="tr-TR" sz="2400" dirty="0"/>
              <a:t> ise bu süreçte deneyim ve tecrübe kazanması hedeflenen daha az tecrübeye sahip </a:t>
            </a:r>
            <a:r>
              <a:rPr lang="tr-TR" sz="2400" dirty="0" smtClean="0"/>
              <a:t>kişilerdir.</a:t>
            </a:r>
            <a:endParaRPr lang="tr-TR" sz="2400" dirty="0"/>
          </a:p>
        </p:txBody>
      </p:sp>
      <p:sp>
        <p:nvSpPr>
          <p:cNvPr id="9" name="Unvan 1"/>
          <p:cNvSpPr txBox="1">
            <a:spLocks/>
          </p:cNvSpPr>
          <p:nvPr/>
        </p:nvSpPr>
        <p:spPr>
          <a:xfrm>
            <a:off x="2822028" y="602807"/>
            <a:ext cx="6605752" cy="1285039"/>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4000" smtClean="0"/>
              <a:t>ÖĞRETMENE MENTÖRLÜK</a:t>
            </a:r>
            <a:endParaRPr lang="tr-TR" sz="4000" b="1" i="1" dirty="0"/>
          </a:p>
        </p:txBody>
      </p:sp>
      <p:pic>
        <p:nvPicPr>
          <p:cNvPr id="6"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Mentörlük Sistem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85556" y="5186855"/>
            <a:ext cx="2163386" cy="1442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91178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8015" y="2317531"/>
            <a:ext cx="10310648" cy="4114800"/>
          </a:xfrm>
        </p:spPr>
        <p:txBody>
          <a:bodyPr>
            <a:noAutofit/>
          </a:bodyPr>
          <a:lstStyle/>
          <a:p>
            <a:pPr marL="0" indent="0">
              <a:buNone/>
            </a:pPr>
            <a:r>
              <a:rPr lang="tr-TR" i="1" dirty="0" smtClean="0">
                <a:solidFill>
                  <a:schemeClr val="bg1"/>
                </a:solidFill>
              </a:rPr>
              <a:t> </a:t>
            </a:r>
            <a:r>
              <a:rPr lang="tr-TR" i="1" u="sng" dirty="0" err="1">
                <a:solidFill>
                  <a:schemeClr val="bg1"/>
                </a:solidFill>
              </a:rPr>
              <a:t>M</a:t>
            </a:r>
            <a:r>
              <a:rPr lang="tr-TR" i="1" u="sng" dirty="0" err="1" smtClean="0">
                <a:solidFill>
                  <a:schemeClr val="bg1"/>
                </a:solidFill>
              </a:rPr>
              <a:t>entör</a:t>
            </a:r>
            <a:r>
              <a:rPr lang="tr-TR" i="1" u="sng" dirty="0" smtClean="0">
                <a:solidFill>
                  <a:schemeClr val="bg1"/>
                </a:solidFill>
              </a:rPr>
              <a:t> </a:t>
            </a:r>
            <a:r>
              <a:rPr lang="tr-TR" i="1" u="sng" dirty="0">
                <a:solidFill>
                  <a:schemeClr val="bg1"/>
                </a:solidFill>
              </a:rPr>
              <a:t>öğretmenlerin</a:t>
            </a:r>
            <a:r>
              <a:rPr lang="tr-TR" i="1" u="sng" dirty="0" smtClean="0">
                <a:solidFill>
                  <a:schemeClr val="bg1"/>
                </a:solidFill>
              </a:rPr>
              <a:t>;</a:t>
            </a:r>
          </a:p>
          <a:p>
            <a:pPr marL="0" indent="0">
              <a:buNone/>
            </a:pPr>
            <a:endParaRPr lang="tr-TR" dirty="0">
              <a:solidFill>
                <a:schemeClr val="bg1"/>
              </a:solidFill>
            </a:endParaRPr>
          </a:p>
          <a:p>
            <a:r>
              <a:rPr lang="tr-TR" dirty="0">
                <a:solidFill>
                  <a:schemeClr val="bg1"/>
                </a:solidFill>
              </a:rPr>
              <a:t>Öğrencisinin geliştirebileceği alanlarla ilgili hedefler belirlemesine yardımcı </a:t>
            </a:r>
            <a:r>
              <a:rPr lang="tr-TR" dirty="0" smtClean="0">
                <a:solidFill>
                  <a:schemeClr val="bg1"/>
                </a:solidFill>
              </a:rPr>
              <a:t>olmak,</a:t>
            </a:r>
            <a:endParaRPr lang="tr-TR" dirty="0">
              <a:solidFill>
                <a:schemeClr val="bg1"/>
              </a:solidFill>
            </a:endParaRPr>
          </a:p>
          <a:p>
            <a:r>
              <a:rPr lang="tr-TR" dirty="0">
                <a:solidFill>
                  <a:schemeClr val="bg1"/>
                </a:solidFill>
              </a:rPr>
              <a:t>Öğrenme biçimini fark ederek bu yönde beceriler kazanmasına vesile </a:t>
            </a:r>
            <a:r>
              <a:rPr lang="tr-TR" dirty="0" smtClean="0">
                <a:solidFill>
                  <a:schemeClr val="bg1"/>
                </a:solidFill>
              </a:rPr>
              <a:t>olmak,</a:t>
            </a:r>
            <a:endParaRPr lang="tr-TR" dirty="0">
              <a:solidFill>
                <a:schemeClr val="bg1"/>
              </a:solidFill>
            </a:endParaRPr>
          </a:p>
          <a:p>
            <a:r>
              <a:rPr lang="tr-TR" dirty="0">
                <a:solidFill>
                  <a:schemeClr val="bg1"/>
                </a:solidFill>
              </a:rPr>
              <a:t>Öğrencisinin olumlu tavır ve davranış geliştirmesine destek </a:t>
            </a:r>
            <a:r>
              <a:rPr lang="tr-TR" dirty="0" smtClean="0">
                <a:solidFill>
                  <a:schemeClr val="bg1"/>
                </a:solidFill>
              </a:rPr>
              <a:t>olmak,</a:t>
            </a:r>
            <a:endParaRPr lang="tr-TR" dirty="0">
              <a:solidFill>
                <a:schemeClr val="bg1"/>
              </a:solidFill>
            </a:endParaRPr>
          </a:p>
          <a:p>
            <a:r>
              <a:rPr lang="tr-TR" dirty="0">
                <a:solidFill>
                  <a:schemeClr val="bg1"/>
                </a:solidFill>
              </a:rPr>
              <a:t>Öğrencisinin bilgi, beceri ve donanımlarını </a:t>
            </a:r>
            <a:r>
              <a:rPr lang="tr-TR" dirty="0" smtClean="0">
                <a:solidFill>
                  <a:schemeClr val="bg1"/>
                </a:solidFill>
              </a:rPr>
              <a:t>geliştirmek,</a:t>
            </a:r>
            <a:endParaRPr lang="tr-TR" dirty="0">
              <a:solidFill>
                <a:schemeClr val="bg1"/>
              </a:solidFill>
            </a:endParaRPr>
          </a:p>
          <a:p>
            <a:r>
              <a:rPr lang="tr-TR" dirty="0">
                <a:solidFill>
                  <a:schemeClr val="bg1"/>
                </a:solidFill>
              </a:rPr>
              <a:t>Öğrencisinin heyecan ve kaygıyla mücadele etmesinde yardımcı </a:t>
            </a:r>
            <a:r>
              <a:rPr lang="tr-TR" dirty="0" smtClean="0">
                <a:solidFill>
                  <a:schemeClr val="bg1"/>
                </a:solidFill>
              </a:rPr>
              <a:t>olmak</a:t>
            </a:r>
            <a:r>
              <a:rPr lang="tr-TR" dirty="0">
                <a:solidFill>
                  <a:schemeClr val="bg1"/>
                </a:solidFill>
              </a:rPr>
              <a:t> </a:t>
            </a:r>
            <a:r>
              <a:rPr lang="tr-TR" dirty="0" smtClean="0">
                <a:solidFill>
                  <a:schemeClr val="bg1"/>
                </a:solidFill>
              </a:rPr>
              <a:t>gibi görevleri vardır.</a:t>
            </a:r>
            <a:endParaRPr lang="tr-TR" dirty="0">
              <a:solidFill>
                <a:schemeClr val="bg1"/>
              </a:solidFill>
            </a:endParaRPr>
          </a:p>
        </p:txBody>
      </p:sp>
      <p:sp>
        <p:nvSpPr>
          <p:cNvPr id="10" name="Unvan 1"/>
          <p:cNvSpPr txBox="1">
            <a:spLocks/>
          </p:cNvSpPr>
          <p:nvPr/>
        </p:nvSpPr>
        <p:spPr>
          <a:xfrm>
            <a:off x="2822028" y="602807"/>
            <a:ext cx="6605752" cy="1285039"/>
          </a:xfrm>
          <a:prstGeom prst="rect">
            <a:avLst/>
          </a:prstGeom>
          <a:gradFill flip="none" rotWithShape="1">
            <a:gsLst>
              <a:gs pos="0">
                <a:schemeClr val="accent5">
                  <a:lumMod val="89000"/>
                </a:schemeClr>
              </a:gs>
              <a:gs pos="0">
                <a:schemeClr val="accent5">
                  <a:lumMod val="89000"/>
                </a:schemeClr>
              </a:gs>
              <a:gs pos="0">
                <a:schemeClr val="accent5">
                  <a:lumMod val="70000"/>
                </a:schemeClr>
              </a:gs>
            </a:gsLst>
            <a:path path="circle">
              <a:fillToRect l="50000" t="50000" r="50000" b="50000"/>
            </a:path>
            <a:tileRect/>
          </a:gradFill>
          <a:effectLst>
            <a:outerShdw blurRad="50800" dist="50800" dir="5400000" algn="ctr" rotWithShape="0">
              <a:srgbClr val="000000"/>
            </a:outerShdw>
          </a:effectLst>
        </p:spPr>
        <p:txBody>
          <a:bodyPr vert="horz" lIns="91440" tIns="45720" rIns="91440" bIns="45720" rtlCol="0" anchor="ctr">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tr-TR" sz="4000" smtClean="0"/>
              <a:t>ÖĞRETMENE MENTÖRLÜK</a:t>
            </a:r>
            <a:endParaRPr lang="tr-TR" sz="4000" b="1" i="1" dirty="0"/>
          </a:p>
        </p:txBody>
      </p:sp>
      <p:pic>
        <p:nvPicPr>
          <p:cNvPr id="6" name="Picture 2" descr="C:\Users\FATMA KARAV\Desktop\about-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9477" y="354574"/>
            <a:ext cx="1497725" cy="17262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ARAMAN / ERMENEK - Ermenek İmam Hatip Ortaokul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929" y="354573"/>
            <a:ext cx="1723801" cy="1726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92231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984</TotalTime>
  <Words>2761</Words>
  <Application>Microsoft Office PowerPoint</Application>
  <PresentationFormat>Geniş ekran</PresentationFormat>
  <Paragraphs>247</Paragraphs>
  <Slides>40</Slides>
  <Notes>14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40</vt:i4>
      </vt:variant>
    </vt:vector>
  </HeadingPairs>
  <TitlesOfParts>
    <vt:vector size="46" baseType="lpstr">
      <vt:lpstr>Arial</vt:lpstr>
      <vt:lpstr>Calibri</vt:lpstr>
      <vt:lpstr>Times New Roman</vt:lpstr>
      <vt:lpstr>Trebuchet MS</vt:lpstr>
      <vt:lpstr>Wingdings</vt:lpstr>
      <vt:lpstr>Berlin</vt:lpstr>
      <vt:lpstr>PowerPoint Sunusu</vt:lpstr>
      <vt:lpstr>PowerPoint Sunusu</vt:lpstr>
      <vt:lpstr>PowerPoint Sunusu</vt:lpstr>
      <vt:lpstr>PowerPoint Sunusu</vt:lpstr>
      <vt:lpstr>PowerPoint Sunusu</vt:lpstr>
      <vt:lpstr>ÖĞRETMENE MENTÖRLÜK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ÖĞRETMEN PERFORMANS DEĞERLENDİRME AMAÇLARI</vt:lpstr>
      <vt:lpstr>PowerPoint Sunusu</vt:lpstr>
      <vt:lpstr>ÖĞRETMEN PERFORMANS DEĞERLENDİRME</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5/A SINIFI</dc:title>
  <dc:creator>Ömer Faruk Erkal</dc:creator>
  <cp:lastModifiedBy>pdomerfarukerkal@gmail.com</cp:lastModifiedBy>
  <cp:revision>118</cp:revision>
  <dcterms:created xsi:type="dcterms:W3CDTF">2021-02-05T20:45:29Z</dcterms:created>
  <dcterms:modified xsi:type="dcterms:W3CDTF">2021-06-02T22:52:09Z</dcterms:modified>
</cp:coreProperties>
</file>